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96" r:id="rId3"/>
    <p:sldId id="261" r:id="rId4"/>
    <p:sldId id="262" r:id="rId5"/>
    <p:sldId id="266" r:id="rId6"/>
    <p:sldId id="272" r:id="rId7"/>
    <p:sldId id="286" r:id="rId8"/>
    <p:sldId id="273" r:id="rId9"/>
    <p:sldId id="264" r:id="rId10"/>
    <p:sldId id="257" r:id="rId11"/>
    <p:sldId id="267" r:id="rId12"/>
    <p:sldId id="274" r:id="rId13"/>
    <p:sldId id="275" r:id="rId14"/>
    <p:sldId id="276" r:id="rId15"/>
    <p:sldId id="297" r:id="rId16"/>
    <p:sldId id="260" r:id="rId17"/>
    <p:sldId id="280" r:id="rId18"/>
    <p:sldId id="279" r:id="rId19"/>
    <p:sldId id="282" r:id="rId20"/>
    <p:sldId id="281" r:id="rId21"/>
    <p:sldId id="285" r:id="rId22"/>
    <p:sldId id="277" r:id="rId23"/>
    <p:sldId id="284" r:id="rId24"/>
    <p:sldId id="287" r:id="rId25"/>
    <p:sldId id="289" r:id="rId26"/>
    <p:sldId id="288" r:id="rId27"/>
    <p:sldId id="293" r:id="rId28"/>
    <p:sldId id="259" r:id="rId29"/>
    <p:sldId id="258" r:id="rId30"/>
    <p:sldId id="290" r:id="rId31"/>
    <p:sldId id="294" r:id="rId32"/>
    <p:sldId id="295" r:id="rId33"/>
    <p:sldId id="292" r:id="rId34"/>
    <p:sldId id="269"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p:cViewPr varScale="1">
        <p:scale>
          <a:sx n="112" d="100"/>
          <a:sy n="112" d="100"/>
        </p:scale>
        <p:origin x="-96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1445D8-C50C-42B8-8D5A-4192A0A28736}" type="datetimeFigureOut">
              <a:rPr lang="en-US" smtClean="0"/>
              <a:t>7/25/2011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7B9125-46F5-4F14-8E36-AE109109D46C}" type="slidenum">
              <a:rPr lang="en-US" smtClean="0"/>
              <a:t>‹#›</a:t>
            </a:fld>
            <a:endParaRPr lang="en-US"/>
          </a:p>
        </p:txBody>
      </p:sp>
    </p:spTree>
    <p:extLst>
      <p:ext uri="{BB962C8B-B14F-4D97-AF65-F5344CB8AC3E}">
        <p14:creationId xmlns:p14="http://schemas.microsoft.com/office/powerpoint/2010/main" val="1546749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1985, over half a lifetime ago,  I was working the physics </a:t>
            </a:r>
            <a:r>
              <a:rPr lang="en-US" dirty="0" err="1" smtClean="0"/>
              <a:t>dept</a:t>
            </a:r>
            <a:r>
              <a:rPr lang="en-US" dirty="0" smtClean="0"/>
              <a:t> of Bell Labs when I</a:t>
            </a:r>
            <a:r>
              <a:rPr lang="en-US" baseline="0" dirty="0" smtClean="0"/>
              <a:t> played hooky for a seminar honoring a fellow employee, John Hopfield.   Presentations on “Hopfield Nets” and parallel analog </a:t>
            </a:r>
            <a:r>
              <a:rPr lang="en-US" baseline="0" dirty="0" err="1" smtClean="0"/>
              <a:t>computions</a:t>
            </a:r>
            <a:r>
              <a:rPr lang="en-US" baseline="0" dirty="0" smtClean="0"/>
              <a:t> showed me a “neuron” for the first time, and soon I dedicated my life to understanding how straightforward, interconnected units could spontaneously give rise to learning, generalization, prediction,  and guided behavior.    </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1</a:t>
            </a:fld>
            <a:endParaRPr lang="en-US"/>
          </a:p>
        </p:txBody>
      </p:sp>
    </p:spTree>
    <p:extLst>
      <p:ext uri="{BB962C8B-B14F-4D97-AF65-F5344CB8AC3E}">
        <p14:creationId xmlns:p14="http://schemas.microsoft.com/office/powerpoint/2010/main" val="2410510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(HINT: animate with </a:t>
            </a:r>
            <a:r>
              <a:rPr lang="en-US" dirty="0" err="1" smtClean="0"/>
              <a:t>SlideShow</a:t>
            </a:r>
            <a:r>
              <a:rPr lang="en-US" dirty="0" smtClean="0"/>
              <a:t> ) </a:t>
            </a:r>
            <a:r>
              <a:rPr lang="en-US" dirty="0" err="1" smtClean="0"/>
              <a:t>Isomap</a:t>
            </a:r>
            <a:r>
              <a:rPr lang="en-US" dirty="0" smtClean="0"/>
              <a:t> discovered a</a:t>
            </a:r>
            <a:r>
              <a:rPr lang="en-US" baseline="0" dirty="0" smtClean="0"/>
              <a:t> good 3-d mapping of 1000 sample points from the 64-dim pixel space.</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10</a:t>
            </a:fld>
            <a:endParaRPr lang="en-US"/>
          </a:p>
        </p:txBody>
      </p:sp>
    </p:spTree>
    <p:extLst>
      <p:ext uri="{BB962C8B-B14F-4D97-AF65-F5344CB8AC3E}">
        <p14:creationId xmlns:p14="http://schemas.microsoft.com/office/powerpoint/2010/main" val="3748149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illustrates</a:t>
            </a:r>
            <a:r>
              <a:rPr lang="en-US" baseline="0" dirty="0" smtClean="0"/>
              <a:t> the point-to-point mapping between low-dim and high-dim points on my “string of pearls” model for the manifold mapping.</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11</a:t>
            </a:fld>
            <a:endParaRPr lang="en-US"/>
          </a:p>
        </p:txBody>
      </p:sp>
    </p:spTree>
    <p:extLst>
      <p:ext uri="{BB962C8B-B14F-4D97-AF65-F5344CB8AC3E}">
        <p14:creationId xmlns:p14="http://schemas.microsoft.com/office/powerpoint/2010/main" val="834135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quick,</a:t>
            </a:r>
            <a:r>
              <a:rPr lang="en-US" baseline="0" dirty="0" smtClean="0"/>
              <a:t> dirty, and simple algorithm to converge on the best-possible mapping between high and low dimensions: find the closest points and their distances to your to-be-mapped probe point,  do the same for their centroid, pick the three closest of those four, and repeat….usually a few iterations does great. Once you find the right weight-mix of those three points, apply the same weighting to the low-dim points to get the interpolation.</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12</a:t>
            </a:fld>
            <a:endParaRPr lang="en-US"/>
          </a:p>
        </p:txBody>
      </p:sp>
    </p:spTree>
    <p:extLst>
      <p:ext uri="{BB962C8B-B14F-4D97-AF65-F5344CB8AC3E}">
        <p14:creationId xmlns:p14="http://schemas.microsoft.com/office/powerpoint/2010/main" val="310449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Going</a:t>
            </a:r>
            <a:r>
              <a:rPr lang="en-US" baseline="0" dirty="0" smtClean="0"/>
              <a:t> from low to high dim follows the exact same scheme, and is guaranteed to find a point on the high-dim polygon because it’s all interpolation, through and through.</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13</a:t>
            </a:fld>
            <a:endParaRPr lang="en-US"/>
          </a:p>
        </p:txBody>
      </p:sp>
    </p:spTree>
    <p:extLst>
      <p:ext uri="{BB962C8B-B14F-4D97-AF65-F5344CB8AC3E}">
        <p14:creationId xmlns:p14="http://schemas.microsoft.com/office/powerpoint/2010/main" val="33668265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test the fidelity by mapping</a:t>
            </a:r>
            <a:r>
              <a:rPr lang="en-US" baseline="0" dirty="0" smtClean="0"/>
              <a:t> from high to low and back, and computing the dot-products of the initial and “reconstructed” points to measure fidelity.  The reconstruction would be perfect (1.0) if each direction used the exact same initial points, but in fact the top-three initial points in the two spaces tend to be different, even if we would like them to be the same. </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14</a:t>
            </a:fld>
            <a:endParaRPr lang="en-US"/>
          </a:p>
        </p:txBody>
      </p:sp>
    </p:spTree>
    <p:extLst>
      <p:ext uri="{BB962C8B-B14F-4D97-AF65-F5344CB8AC3E}">
        <p14:creationId xmlns:p14="http://schemas.microsoft.com/office/powerpoint/2010/main" val="1708341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system needs some kind of dimensionality-reduction, but it doesn’t have to be </a:t>
            </a:r>
            <a:r>
              <a:rPr lang="en-US" baseline="0" dirty="0" err="1" smtClean="0"/>
              <a:t>Isomap</a:t>
            </a:r>
            <a:r>
              <a:rPr lang="en-US" baseline="0" dirty="0" smtClean="0"/>
              <a:t>.  On this  “reconstruction fidelity” metric shown here, a competitor algorithm called Local Linear Embedding (in red) performs at least as well as </a:t>
            </a:r>
            <a:r>
              <a:rPr lang="en-US" baseline="0" dirty="0" err="1" smtClean="0"/>
              <a:t>Isomap</a:t>
            </a:r>
            <a:r>
              <a:rPr lang="en-US" baseline="0" smtClean="0"/>
              <a:t> (green).</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15</a:t>
            </a:fld>
            <a:endParaRPr lang="en-US"/>
          </a:p>
        </p:txBody>
      </p:sp>
    </p:spTree>
    <p:extLst>
      <p:ext uri="{BB962C8B-B14F-4D97-AF65-F5344CB8AC3E}">
        <p14:creationId xmlns:p14="http://schemas.microsoft.com/office/powerpoint/2010/main" val="1578616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tests reconstruction fidelity (dot product, on vertical axis) across several variables at once:  the number of pearls, the dimension of the generating manifold (2-d grid vs. 3-d box), and the actual dimensions (4x4x4 to 11x11).   This shows the raw data; the next two show a simple explanation for most of the variability.</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16</a:t>
            </a:fld>
            <a:endParaRPr lang="en-US"/>
          </a:p>
        </p:txBody>
      </p:sp>
    </p:spTree>
    <p:extLst>
      <p:ext uri="{BB962C8B-B14F-4D97-AF65-F5344CB8AC3E}">
        <p14:creationId xmlns:p14="http://schemas.microsoft.com/office/powerpoint/2010/main" val="304693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want to understand how many pearls a given input space *ought* to have.  A simple proposal is “a few pearls per axis”,  with an initial candidate for “a few” being “one more than the low-dimension,” so they can describe a </a:t>
            </a:r>
            <a:r>
              <a:rPr lang="en-US" baseline="0" dirty="0" err="1" smtClean="0"/>
              <a:t>hyperplane</a:t>
            </a:r>
            <a:r>
              <a:rPr lang="en-US" baseline="0" dirty="0" smtClean="0"/>
              <a:t> there.  This is our estimate for the “minimum number of pearls” for good reconstruction fidelity.</a:t>
            </a:r>
          </a:p>
          <a:p>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17</a:t>
            </a:fld>
            <a:endParaRPr lang="en-US"/>
          </a:p>
        </p:txBody>
      </p:sp>
    </p:spTree>
    <p:extLst>
      <p:ext uri="{BB962C8B-B14F-4D97-AF65-F5344CB8AC3E}">
        <p14:creationId xmlns:p14="http://schemas.microsoft.com/office/powerpoint/2010/main" val="1760217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Taking</a:t>
            </a:r>
            <a:r>
              <a:rPr lang="en-US" baseline="0" dirty="0" smtClean="0"/>
              <a:t> the earlier raw data, and rescaling the x-axis by the minimum pearls, gives this much-more-consistent view: representation is “good” (98%) at and above the minimum number of pearls, so it looks like we indeed mostly understand what’s going on.</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18</a:t>
            </a:fld>
            <a:endParaRPr lang="en-US"/>
          </a:p>
        </p:txBody>
      </p:sp>
    </p:spTree>
    <p:extLst>
      <p:ext uri="{BB962C8B-B14F-4D97-AF65-F5344CB8AC3E}">
        <p14:creationId xmlns:p14="http://schemas.microsoft.com/office/powerpoint/2010/main" val="41799614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we’ll repeat</a:t>
            </a:r>
            <a:r>
              <a:rPr lang="en-US" baseline="0" dirty="0" smtClean="0"/>
              <a:t> the same reconstruction-fidelity measurement, but with a twist: using extrapolation rather than interpolation.  We start with TWO points in the high-dim space.  The “actual” extrapolation is given by the generating function from (x1,y1) past (x2,y2) to get (x3, y3); the “constant velocity” extrapolation is the same math applied to the low-dim mappings of those two initial points, then mapped back into high-dim.  Do those two different high-dim extrapolated points line up?</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19</a:t>
            </a:fld>
            <a:endParaRPr lang="en-US"/>
          </a:p>
        </p:txBody>
      </p:sp>
    </p:spTree>
    <p:extLst>
      <p:ext uri="{BB962C8B-B14F-4D97-AF65-F5344CB8AC3E}">
        <p14:creationId xmlns:p14="http://schemas.microsoft.com/office/powerpoint/2010/main" val="1036013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talk is in that spirit, but since I’m more confident in our understanding of the sensory problem-space than in our understanding of single neurons and </a:t>
            </a:r>
            <a:r>
              <a:rPr lang="en-US" baseline="0" dirty="0" err="1" smtClean="0"/>
              <a:t>hypercolumns</a:t>
            </a:r>
            <a:r>
              <a:rPr lang="en-US" baseline="0" dirty="0" smtClean="0"/>
              <a:t>, I’m investigating the behavior of a simple-as-possible single *algorithmic* unit (not a neural unit).   Many such “generic prediction” units could be stacked to produce brain-like generalizations and predictions at multiple scales of space and time, with the slowest and most abstract at the top, and the most fine-grained at the bottom “pixel” level.</a:t>
            </a:r>
            <a:endParaRPr lang="en-US" dirty="0" smtClean="0"/>
          </a:p>
          <a:p>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2</a:t>
            </a:fld>
            <a:endParaRPr lang="en-US"/>
          </a:p>
        </p:txBody>
      </p:sp>
    </p:spTree>
    <p:extLst>
      <p:ext uri="{BB962C8B-B14F-4D97-AF65-F5344CB8AC3E}">
        <p14:creationId xmlns:p14="http://schemas.microsoft.com/office/powerpoint/2010/main" val="37424251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Same</a:t>
            </a:r>
            <a:r>
              <a:rPr lang="en-US" baseline="0" dirty="0" smtClean="0"/>
              <a:t> style graph as before, but for extrapolation.</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20</a:t>
            </a:fld>
            <a:endParaRPr lang="en-US"/>
          </a:p>
        </p:txBody>
      </p:sp>
    </p:spTree>
    <p:extLst>
      <p:ext uri="{BB962C8B-B14F-4D97-AF65-F5344CB8AC3E}">
        <p14:creationId xmlns:p14="http://schemas.microsoft.com/office/powerpoint/2010/main" val="17531638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Same “minimum pearls” idea</a:t>
            </a:r>
            <a:r>
              <a:rPr lang="en-US" baseline="0" dirty="0" smtClean="0"/>
              <a:t> as before, but now with D+3 points (describing a saddle to accommodate curvature) rather than D+1.</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21</a:t>
            </a:fld>
            <a:endParaRPr lang="en-US"/>
          </a:p>
        </p:txBody>
      </p:sp>
    </p:spTree>
    <p:extLst>
      <p:ext uri="{BB962C8B-B14F-4D97-AF65-F5344CB8AC3E}">
        <p14:creationId xmlns:p14="http://schemas.microsoft.com/office/powerpoint/2010/main" val="14995387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Same</a:t>
            </a:r>
            <a:r>
              <a:rPr lang="en-US" baseline="0" dirty="0" smtClean="0"/>
              <a:t> rescaling as before (by the “new” minimum pearls for this extrapolation task), with the same basic result: everything gets good at and above the minimum number of pearls.</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22</a:t>
            </a:fld>
            <a:endParaRPr lang="en-US"/>
          </a:p>
        </p:txBody>
      </p:sp>
    </p:spTree>
    <p:extLst>
      <p:ext uri="{BB962C8B-B14F-4D97-AF65-F5344CB8AC3E}">
        <p14:creationId xmlns:p14="http://schemas.microsoft.com/office/powerpoint/2010/main" val="3187382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task</a:t>
            </a:r>
            <a:r>
              <a:rPr lang="en-US" baseline="0" dirty="0" smtClean="0"/>
              <a:t> down, two to go.</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23</a:t>
            </a:fld>
            <a:endParaRPr lang="en-US"/>
          </a:p>
        </p:txBody>
      </p:sp>
    </p:spTree>
    <p:extLst>
      <p:ext uri="{BB962C8B-B14F-4D97-AF65-F5344CB8AC3E}">
        <p14:creationId xmlns:p14="http://schemas.microsoft.com/office/powerpoint/2010/main" val="42571601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we can</a:t>
            </a:r>
            <a:r>
              <a:rPr lang="en-US" baseline="0" dirty="0" smtClean="0"/>
              <a:t> map to a reasonably low dimension, we can try extrapolating arbitrary non-linear motion there. As </a:t>
            </a:r>
            <a:r>
              <a:rPr lang="en-US" baseline="0" dirty="0" err="1" smtClean="0"/>
              <a:t>Reichart</a:t>
            </a:r>
            <a:r>
              <a:rPr lang="en-US" baseline="0" dirty="0" smtClean="0"/>
              <a:t> showed,  motion is only captured by a *product* of two state vectors (A</a:t>
            </a:r>
            <a:r>
              <a:rPr lang="en-US" baseline="0" dirty="0" smtClean="0">
                <a:sym typeface="Wingdings" pitchFamily="2" charset="2"/>
              </a:rPr>
              <a:t>B != A’B), so representing motion takes at least an outer product of two vectors.   I’m choosing the triple-product (one more outer product) for a more fine-grained approach, but anything more than 2 would technically do.</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24</a:t>
            </a:fld>
            <a:endParaRPr lang="en-US"/>
          </a:p>
        </p:txBody>
      </p:sp>
    </p:spTree>
    <p:extLst>
      <p:ext uri="{BB962C8B-B14F-4D97-AF65-F5344CB8AC3E}">
        <p14:creationId xmlns:p14="http://schemas.microsoft.com/office/powerpoint/2010/main" val="2116611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how you actually make a</a:t>
            </a:r>
            <a:r>
              <a:rPr lang="en-US" baseline="0" dirty="0" smtClean="0"/>
              <a:t> triple-outer-product vector from its components.  Nothing special here. </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25</a:t>
            </a:fld>
            <a:endParaRPr lang="en-US"/>
          </a:p>
        </p:txBody>
      </p:sp>
    </p:spTree>
    <p:extLst>
      <p:ext uri="{BB962C8B-B14F-4D97-AF65-F5344CB8AC3E}">
        <p14:creationId xmlns:p14="http://schemas.microsoft.com/office/powerpoint/2010/main" val="12782523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we have the triple-outer-product vectors—which</a:t>
            </a:r>
            <a:r>
              <a:rPr lang="en-US" baseline="0" dirty="0" smtClean="0"/>
              <a:t> we hope will produce a linear prediction of the next state—we accumulate a transition matrix from the </a:t>
            </a:r>
            <a:r>
              <a:rPr lang="en-US" baseline="0" dirty="0" err="1" smtClean="0"/>
              <a:t>consituent</a:t>
            </a:r>
            <a:r>
              <a:rPr lang="en-US" baseline="0" dirty="0" smtClean="0"/>
              <a:t> outer products of all the triplet-to-final pairs we see.</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26</a:t>
            </a:fld>
            <a:endParaRPr lang="en-US"/>
          </a:p>
        </p:txBody>
      </p:sp>
    </p:spTree>
    <p:extLst>
      <p:ext uri="{BB962C8B-B14F-4D97-AF65-F5344CB8AC3E}">
        <p14:creationId xmlns:p14="http://schemas.microsoft.com/office/powerpoint/2010/main" val="5479614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we have the accumulated transition matrix, we can use it with</a:t>
            </a:r>
            <a:r>
              <a:rPr lang="en-US" baseline="0" dirty="0" smtClean="0"/>
              <a:t> ALL the data we have at any one instant, by matrix-multiplying  many different D(t) final predictions (from different delay intervals on the recent history) and then averaging those independent predictions to make the most robust possible final prediction.</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27</a:t>
            </a:fld>
            <a:endParaRPr lang="en-US"/>
          </a:p>
        </p:txBody>
      </p:sp>
    </p:spTree>
    <p:extLst>
      <p:ext uri="{BB962C8B-B14F-4D97-AF65-F5344CB8AC3E}">
        <p14:creationId xmlns:p14="http://schemas.microsoft.com/office/powerpoint/2010/main" val="22943694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a sample “bad” prediction,</a:t>
            </a:r>
            <a:r>
              <a:rPr lang="en-US" baseline="0" dirty="0" smtClean="0"/>
              <a:t> using not enough pearls. (HINT: animate with </a:t>
            </a:r>
            <a:r>
              <a:rPr lang="en-US" baseline="0" dirty="0" err="1" smtClean="0"/>
              <a:t>SlideShow</a:t>
            </a:r>
            <a:r>
              <a:rPr lang="en-US" baseline="0" dirty="0" smtClean="0"/>
              <a:t>)  Notice how the white prediction jumps around, since there aren’t enough pearls for it to have a smoothly-moving prediction.</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28</a:t>
            </a:fld>
            <a:endParaRPr lang="en-US"/>
          </a:p>
        </p:txBody>
      </p:sp>
    </p:spTree>
    <p:extLst>
      <p:ext uri="{BB962C8B-B14F-4D97-AF65-F5344CB8AC3E}">
        <p14:creationId xmlns:p14="http://schemas.microsoft.com/office/powerpoint/2010/main" val="41714450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a “good” prediction; the white prediction moves smoothly.</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29</a:t>
            </a:fld>
            <a:endParaRPr lang="en-US"/>
          </a:p>
        </p:txBody>
      </p:sp>
    </p:spTree>
    <p:extLst>
      <p:ext uri="{BB962C8B-B14F-4D97-AF65-F5344CB8AC3E}">
        <p14:creationId xmlns:p14="http://schemas.microsoft.com/office/powerpoint/2010/main" val="1987420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a:t>
            </a:r>
            <a:r>
              <a:rPr lang="en-US" baseline="0" dirty="0" smtClean="0"/>
              <a:t> no hierarchy today; just one unit.  Today’s whole task—and the entire result—is shown at right:  the Compressor is exposed to moving “green” pixel images (typically an 8x8 grid) at all possible directions and positions, and from those it learns, unsupervised, to predict that motion well beyond the current frame, as shown by the white images below, which are superposed in the white dots above.  (HINT:  to see the animation, view this slide in “</a:t>
            </a:r>
            <a:r>
              <a:rPr lang="en-US" baseline="0" dirty="0" err="1" smtClean="0"/>
              <a:t>SlideShow</a:t>
            </a:r>
            <a:r>
              <a:rPr lang="en-US" baseline="0" dirty="0" smtClean="0"/>
              <a:t>” mode, not editing mode.)</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3</a:t>
            </a:fld>
            <a:endParaRPr lang="en-US"/>
          </a:p>
        </p:txBody>
      </p:sp>
    </p:spTree>
    <p:extLst>
      <p:ext uri="{BB962C8B-B14F-4D97-AF65-F5344CB8AC3E}">
        <p14:creationId xmlns:p14="http://schemas.microsoft.com/office/powerpoint/2010/main" val="39876960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Two down, one to go.</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30</a:t>
            </a:fld>
            <a:endParaRPr lang="en-US"/>
          </a:p>
        </p:txBody>
      </p:sp>
    </p:spTree>
    <p:extLst>
      <p:ext uri="{BB962C8B-B14F-4D97-AF65-F5344CB8AC3E}">
        <p14:creationId xmlns:p14="http://schemas.microsoft.com/office/powerpoint/2010/main" val="31834828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idea of “speed invariance” is that sequences learned at one speed</a:t>
            </a:r>
            <a:r>
              <a:rPr lang="en-US" baseline="0" dirty="0" smtClean="0"/>
              <a:t> can be used for predictions at *other* speeds, or variable speeds.  In this case “speed” does not mean in the original 2-d space of the low-dim manifold (which isn’t accessible as the transition matrix is recorded), but in the dot-product-distance metric on the high-dim space, which is always available; “speed” here means the rate of change of dot-product (or rather, 1 – </a:t>
            </a:r>
            <a:r>
              <a:rPr lang="en-US" baseline="0" dirty="0" err="1" smtClean="0"/>
              <a:t>dotproduct</a:t>
            </a:r>
            <a:r>
              <a:rPr lang="en-US" baseline="0" dirty="0" smtClean="0"/>
              <a:t>) with time.  “Invariance” just means that the time-delays used in predicting are scaled by the speed, so that low speeds use longer time-delays, and faster speeds use shorter ones.</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31</a:t>
            </a:fld>
            <a:endParaRPr lang="en-US"/>
          </a:p>
        </p:txBody>
      </p:sp>
    </p:spTree>
    <p:extLst>
      <p:ext uri="{BB962C8B-B14F-4D97-AF65-F5344CB8AC3E}">
        <p14:creationId xmlns:p14="http://schemas.microsoft.com/office/powerpoint/2010/main" val="32055667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a:t>
            </a:r>
            <a:r>
              <a:rPr lang="en-US" baseline="0" dirty="0" smtClean="0"/>
              <a:t> we automatically correct for speed, the module will do a pretty-good job of predicting at the new speed, although it has never seen that speed before.  This works for both lower and higher speeds, by at least a factor of two, as shown above.</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32</a:t>
            </a:fld>
            <a:endParaRPr lang="en-US"/>
          </a:p>
        </p:txBody>
      </p:sp>
    </p:spTree>
    <p:extLst>
      <p:ext uri="{BB962C8B-B14F-4D97-AF65-F5344CB8AC3E}">
        <p14:creationId xmlns:p14="http://schemas.microsoft.com/office/powerpoint/2010/main" val="36127515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done!</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33</a:t>
            </a:fld>
            <a:endParaRPr lang="en-US"/>
          </a:p>
        </p:txBody>
      </p:sp>
    </p:spTree>
    <p:extLst>
      <p:ext uri="{BB962C8B-B14F-4D97-AF65-F5344CB8AC3E}">
        <p14:creationId xmlns:p14="http://schemas.microsoft.com/office/powerpoint/2010/main" val="3531787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a:t>
            </a:r>
            <a:r>
              <a:rPr lang="en-US" baseline="0" dirty="0" smtClean="0"/>
              <a:t> only can and must this system be improved in its current sub-algorithms, but there is lots of room for extension of the concepts: to reverberations (like independent-component analysis in echoic rooms), non-continuous-time events, etc.  Especially important is the inclusion of muscles/effectors, so that each module not only predicts the future but affects it too.  But personally and structurally, what I need now is more collaborators, so this is no longer a near-solo project.</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34</a:t>
            </a:fld>
            <a:endParaRPr lang="en-US"/>
          </a:p>
        </p:txBody>
      </p:sp>
    </p:spTree>
    <p:extLst>
      <p:ext uri="{BB962C8B-B14F-4D97-AF65-F5344CB8AC3E}">
        <p14:creationId xmlns:p14="http://schemas.microsoft.com/office/powerpoint/2010/main" val="3406243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module</a:t>
            </a:r>
            <a:r>
              <a:rPr lang="en-US" baseline="0" dirty="0" smtClean="0"/>
              <a:t> is supposed to predict any kind of continuously-changing input across TIME (not mere static reconstruction), from scratch, while distilling the current state and trajectory for potential use by other modules.   Because the first task is to make sure the module gets the *right* answer, I’m testing it first against simplified fake low-dimensional data whose structure I know exactly.</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4</a:t>
            </a:fld>
            <a:endParaRPr lang="en-US"/>
          </a:p>
        </p:txBody>
      </p:sp>
    </p:spTree>
    <p:extLst>
      <p:ext uri="{BB962C8B-B14F-4D97-AF65-F5344CB8AC3E}">
        <p14:creationId xmlns:p14="http://schemas.microsoft.com/office/powerpoint/2010/main" val="2037234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a:t>
            </a:r>
            <a:r>
              <a:rPr lang="en-US" baseline="0" dirty="0" smtClean="0"/>
              <a:t> my goal is to test and understand a first-guess simple module—not a perfect one—there are literally dozens of quick-and-dirty algorithmic tricks buried here, along with a few principled ones like those on this slide; every single part of this system can definitely be improved, because I’m starting with my hunches and biases.</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5</a:t>
            </a:fld>
            <a:endParaRPr lang="en-US"/>
          </a:p>
        </p:txBody>
      </p:sp>
    </p:spTree>
    <p:extLst>
      <p:ext uri="{BB962C8B-B14F-4D97-AF65-F5344CB8AC3E}">
        <p14:creationId xmlns:p14="http://schemas.microsoft.com/office/powerpoint/2010/main" val="3073057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(HINT: animate this</a:t>
            </a:r>
            <a:r>
              <a:rPr lang="en-US" baseline="0" dirty="0" smtClean="0"/>
              <a:t> on </a:t>
            </a:r>
            <a:r>
              <a:rPr lang="en-US" baseline="0" dirty="0" err="1" smtClean="0"/>
              <a:t>SlideShow</a:t>
            </a:r>
            <a:r>
              <a:rPr lang="en-US" baseline="0" dirty="0" smtClean="0"/>
              <a:t>).  This is the kind of fake data I used,  truly existing on a warped 2-dimensional surface.  Some tests involved other grid sizes (5x5, 11x11) or even dimensions (e.g. a 6x6x6 box). </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6</a:t>
            </a:fld>
            <a:endParaRPr lang="en-US"/>
          </a:p>
        </p:txBody>
      </p:sp>
    </p:spTree>
    <p:extLst>
      <p:ext uri="{BB962C8B-B14F-4D97-AF65-F5344CB8AC3E}">
        <p14:creationId xmlns:p14="http://schemas.microsoft.com/office/powerpoint/2010/main" val="3455388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Three steps for gathering and representing</a:t>
            </a:r>
            <a:r>
              <a:rPr lang="en-US" baseline="0" dirty="0" smtClean="0"/>
              <a:t> the data.</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7</a:t>
            </a:fld>
            <a:endParaRPr lang="en-US"/>
          </a:p>
        </p:txBody>
      </p:sp>
    </p:spTree>
    <p:extLst>
      <p:ext uri="{BB962C8B-B14F-4D97-AF65-F5344CB8AC3E}">
        <p14:creationId xmlns:p14="http://schemas.microsoft.com/office/powerpoint/2010/main" val="2128548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data is generated as 2-D dots on the (</a:t>
            </a:r>
            <a:r>
              <a:rPr lang="en-US" baseline="0" dirty="0" err="1" smtClean="0"/>
              <a:t>x,y</a:t>
            </a:r>
            <a:r>
              <a:rPr lang="en-US" baseline="0" dirty="0" smtClean="0"/>
              <a:t>) manifold, convolved with Gaussians to create 64-dim blur-spots, and moved at constant velocity and slowly changing direction for 20,000 </a:t>
            </a:r>
            <a:r>
              <a:rPr lang="en-US" baseline="0" dirty="0" err="1" smtClean="0"/>
              <a:t>timesteps</a:t>
            </a:r>
            <a:r>
              <a:rPr lang="en-US" baseline="0" dirty="0" smtClean="0"/>
              <a:t> (the animations show about 200).   Each frame exists as a point in 64-dim space (yellow), as if the original </a:t>
            </a:r>
            <a:r>
              <a:rPr lang="en-US" baseline="0" dirty="0" err="1" smtClean="0"/>
              <a:t>toroidal</a:t>
            </a:r>
            <a:r>
              <a:rPr lang="en-US" baseline="0" dirty="0" smtClean="0"/>
              <a:t> space were wrinkled and folded into 64-dim space like an inflated porcupine, but because we can see the grid image as flat (</a:t>
            </a:r>
            <a:r>
              <a:rPr lang="en-US" baseline="0" dirty="0" err="1" smtClean="0"/>
              <a:t>greyscale</a:t>
            </a:r>
            <a:r>
              <a:rPr lang="en-US" baseline="0" dirty="0" smtClean="0"/>
              <a:t>, at right),  it’s easy to forget the “porcupine” projection is highly nonlinear.</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8</a:t>
            </a:fld>
            <a:endParaRPr lang="en-US"/>
          </a:p>
        </p:txBody>
      </p:sp>
    </p:spTree>
    <p:extLst>
      <p:ext uri="{BB962C8B-B14F-4D97-AF65-F5344CB8AC3E}">
        <p14:creationId xmlns:p14="http://schemas.microsoft.com/office/powerpoint/2010/main" val="565201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classic picture illustrates </a:t>
            </a:r>
            <a:r>
              <a:rPr lang="en-US" baseline="0" dirty="0" err="1" smtClean="0"/>
              <a:t>Isomap</a:t>
            </a:r>
            <a:r>
              <a:rPr lang="en-US" baseline="0" dirty="0" smtClean="0"/>
              <a:t>, one of two dimensionality-reduction schemes used here with comparable success.  Both schemes involve “flattening” points from the high-dim space into low-dim by enforcing continuous local flatness in the transformation, and both produce as outputs a list of low-dim points corresponding to each high-dim point.</a:t>
            </a:r>
            <a:endParaRPr lang="en-US" dirty="0"/>
          </a:p>
        </p:txBody>
      </p:sp>
      <p:sp>
        <p:nvSpPr>
          <p:cNvPr id="4" name="Slide Number Placeholder 3"/>
          <p:cNvSpPr>
            <a:spLocks noGrp="1"/>
          </p:cNvSpPr>
          <p:nvPr>
            <p:ph type="sldNum" sz="quarter" idx="10"/>
          </p:nvPr>
        </p:nvSpPr>
        <p:spPr/>
        <p:txBody>
          <a:bodyPr/>
          <a:lstStyle/>
          <a:p>
            <a:fld id="{097B9125-46F5-4F14-8E36-AE109109D46C}" type="slidenum">
              <a:rPr lang="en-US" smtClean="0"/>
              <a:t>9</a:t>
            </a:fld>
            <a:endParaRPr lang="en-US"/>
          </a:p>
        </p:txBody>
      </p:sp>
    </p:spTree>
    <p:extLst>
      <p:ext uri="{BB962C8B-B14F-4D97-AF65-F5344CB8AC3E}">
        <p14:creationId xmlns:p14="http://schemas.microsoft.com/office/powerpoint/2010/main" val="1192546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7/25/2011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7/25/2011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7/25/2011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7/25/2011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gif"/><Relationship Id="rId4" Type="http://schemas.openxmlformats.org/officeDocument/2006/relationships/image" Target="../media/image7.gif"/></Relationships>
</file>

<file path=ppt/slides/_rels/slide1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gif"/><Relationship Id="rId4" Type="http://schemas.openxmlformats.org/officeDocument/2006/relationships/image" Target="../media/image7.gif"/></Relationships>
</file>

<file path=ppt/slides/_rels/slide1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gif"/><Relationship Id="rId4" Type="http://schemas.openxmlformats.org/officeDocument/2006/relationships/image" Target="../media/image7.gif"/></Relationships>
</file>

<file path=ppt/slides/_rels/slide1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8.gif"/><Relationship Id="rId4" Type="http://schemas.openxmlformats.org/officeDocument/2006/relationships/image" Target="../media/image7.gif"/></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gif"/><Relationship Id="rId4" Type="http://schemas.openxmlformats.org/officeDocument/2006/relationships/image" Target="../media/image7.gi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8.gif"/><Relationship Id="rId4" Type="http://schemas.openxmlformats.org/officeDocument/2006/relationships/image" Target="../media/image17.gif"/></Relationships>
</file>

<file path=ppt/slides/_rels/slide3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590800"/>
            <a:ext cx="7772400" cy="1470025"/>
          </a:xfrm>
        </p:spPr>
        <p:txBody>
          <a:bodyPr/>
          <a:lstStyle/>
          <a:p>
            <a:r>
              <a:rPr lang="en-US" dirty="0" smtClean="0"/>
              <a:t>Generic Sensory Prediction</a:t>
            </a:r>
            <a:endParaRPr lang="en-US" dirty="0"/>
          </a:p>
        </p:txBody>
      </p:sp>
      <p:sp>
        <p:nvSpPr>
          <p:cNvPr id="3" name="TextBox 2"/>
          <p:cNvSpPr txBox="1"/>
          <p:nvPr/>
        </p:nvSpPr>
        <p:spPr>
          <a:xfrm>
            <a:off x="2209800" y="4309533"/>
            <a:ext cx="4876800" cy="923330"/>
          </a:xfrm>
          <a:prstGeom prst="rect">
            <a:avLst/>
          </a:prstGeom>
          <a:noFill/>
        </p:spPr>
        <p:txBody>
          <a:bodyPr wrap="square" rtlCol="0">
            <a:spAutoFit/>
          </a:bodyPr>
          <a:lstStyle/>
          <a:p>
            <a:r>
              <a:rPr lang="en-US" b="1" i="1" dirty="0" smtClean="0"/>
              <a:t>Bill </a:t>
            </a:r>
            <a:r>
              <a:rPr lang="en-US" b="1" i="1" dirty="0" err="1" smtClean="0"/>
              <a:t>Softky</a:t>
            </a:r>
            <a:endParaRPr lang="en-US" b="1" i="1" dirty="0" smtClean="0"/>
          </a:p>
          <a:p>
            <a:r>
              <a:rPr lang="en-US" dirty="0" smtClean="0"/>
              <a:t>Telluride </a:t>
            </a:r>
            <a:r>
              <a:rPr lang="en-US" dirty="0" err="1" smtClean="0"/>
              <a:t>Neuromorphic</a:t>
            </a:r>
            <a:r>
              <a:rPr lang="en-US" dirty="0" smtClean="0"/>
              <a:t> Engineering Workshop</a:t>
            </a:r>
          </a:p>
          <a:p>
            <a:r>
              <a:rPr lang="en-US" dirty="0" smtClean="0"/>
              <a:t>Summer 2011</a:t>
            </a:r>
            <a:endParaRPr lang="en-US" dirty="0"/>
          </a:p>
        </p:txBody>
      </p:sp>
    </p:spTree>
    <p:extLst>
      <p:ext uri="{BB962C8B-B14F-4D97-AF65-F5344CB8AC3E}">
        <p14:creationId xmlns:p14="http://schemas.microsoft.com/office/powerpoint/2010/main" val="41811453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softky\Desktop\Folders\Kongming\GenericPrediction\isoDonut.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790575"/>
            <a:ext cx="5715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85800" y="381000"/>
            <a:ext cx="7848600" cy="646331"/>
          </a:xfrm>
          <a:prstGeom prst="rect">
            <a:avLst/>
          </a:prstGeom>
          <a:noFill/>
        </p:spPr>
        <p:txBody>
          <a:bodyPr wrap="square" rtlCol="0">
            <a:spAutoFit/>
          </a:bodyPr>
          <a:lstStyle/>
          <a:p>
            <a:r>
              <a:rPr lang="en-US" sz="3600" dirty="0" err="1" smtClean="0"/>
              <a:t>Isomap</a:t>
            </a:r>
            <a:r>
              <a:rPr lang="en-US" sz="3600" dirty="0" smtClean="0"/>
              <a:t> discovers </a:t>
            </a:r>
            <a:r>
              <a:rPr lang="en-US" sz="3600" dirty="0" err="1" smtClean="0"/>
              <a:t>toroidal</a:t>
            </a:r>
            <a:r>
              <a:rPr lang="en-US" sz="3600" dirty="0" smtClean="0"/>
              <a:t> point-cloud</a:t>
            </a:r>
          </a:p>
        </p:txBody>
      </p:sp>
    </p:spTree>
    <p:extLst>
      <p:ext uri="{BB962C8B-B14F-4D97-AF65-F5344CB8AC3E}">
        <p14:creationId xmlns:p14="http://schemas.microsoft.com/office/powerpoint/2010/main" val="36160861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p:cNvSpPr/>
          <p:nvPr/>
        </p:nvSpPr>
        <p:spPr>
          <a:xfrm>
            <a:off x="7367656" y="962325"/>
            <a:ext cx="397236" cy="153955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8001457" y="986953"/>
            <a:ext cx="397236" cy="1539553"/>
          </a:xfrm>
          <a:prstGeom prst="rect">
            <a:avLst/>
          </a:prstGeom>
          <a:solidFill>
            <a:srgbClr val="92D050">
              <a:alpha val="34000"/>
            </a:srgbClr>
          </a:solidFill>
          <a:ln w="952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28600" y="251618"/>
            <a:ext cx="8915400" cy="1020763"/>
          </a:xfrm>
        </p:spPr>
        <p:txBody>
          <a:bodyPr>
            <a:normAutofit/>
          </a:bodyPr>
          <a:lstStyle/>
          <a:p>
            <a:pPr marL="0" indent="0">
              <a:buNone/>
            </a:pPr>
            <a:r>
              <a:rPr lang="en-US" sz="2800" dirty="0"/>
              <a:t>M</a:t>
            </a:r>
            <a:r>
              <a:rPr lang="en-US" sz="2800" dirty="0" smtClean="0"/>
              <a:t>anifold stored by 30-1000  “parallel pearl pair” table</a:t>
            </a:r>
            <a:endParaRPr lang="en-US" sz="2800" dirty="0"/>
          </a:p>
        </p:txBody>
      </p:sp>
      <p:pic>
        <p:nvPicPr>
          <p:cNvPr id="1026" name="Picture 2" descr="D:\iso_dots0033.gif"/>
          <p:cNvPicPr>
            <a:picLocks noChangeAspect="1" noChangeArrowheads="1"/>
          </p:cNvPicPr>
          <p:nvPr/>
        </p:nvPicPr>
        <p:blipFill rotWithShape="1">
          <a:blip r:embed="rId3">
            <a:extLst>
              <a:ext uri="{28A0092B-C50C-407E-A947-70E740481C1C}">
                <a14:useLocalDpi xmlns:a14="http://schemas.microsoft.com/office/drawing/2010/main" val="0"/>
              </a:ext>
            </a:extLst>
          </a:blip>
          <a:srcRect t="51688" b="-51688"/>
          <a:stretch/>
        </p:blipFill>
        <p:spPr bwMode="auto">
          <a:xfrm>
            <a:off x="472255" y="1066800"/>
            <a:ext cx="1453649" cy="291941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iso_dots0109.gif"/>
          <p:cNvPicPr>
            <a:picLocks noChangeAspect="1" noChangeArrowheads="1"/>
          </p:cNvPicPr>
          <p:nvPr/>
        </p:nvPicPr>
        <p:blipFill rotWithShape="1">
          <a:blip r:embed="rId4">
            <a:extLst>
              <a:ext uri="{28A0092B-C50C-407E-A947-70E740481C1C}">
                <a14:useLocalDpi xmlns:a14="http://schemas.microsoft.com/office/drawing/2010/main" val="0"/>
              </a:ext>
            </a:extLst>
          </a:blip>
          <a:srcRect t="51003" b="-51003"/>
          <a:stretch/>
        </p:blipFill>
        <p:spPr bwMode="auto">
          <a:xfrm>
            <a:off x="2276669" y="1096924"/>
            <a:ext cx="1423649" cy="28591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so_dots0149.gif"/>
          <p:cNvPicPr>
            <a:picLocks noChangeAspect="1" noChangeArrowheads="1"/>
          </p:cNvPicPr>
          <p:nvPr/>
        </p:nvPicPr>
        <p:blipFill rotWithShape="1">
          <a:blip r:embed="rId5">
            <a:extLst>
              <a:ext uri="{28A0092B-C50C-407E-A947-70E740481C1C}">
                <a14:useLocalDpi xmlns:a14="http://schemas.microsoft.com/office/drawing/2010/main" val="0"/>
              </a:ext>
            </a:extLst>
          </a:blip>
          <a:srcRect t="51688" b="-51688"/>
          <a:stretch/>
        </p:blipFill>
        <p:spPr bwMode="auto">
          <a:xfrm>
            <a:off x="517310" y="2743200"/>
            <a:ext cx="1363537" cy="2738437"/>
          </a:xfrm>
          <a:prstGeom prst="rect">
            <a:avLst/>
          </a:prstGeom>
          <a:noFill/>
          <a:extLst>
            <a:ext uri="{909E8E84-426E-40DD-AFC4-6F175D3DCCD1}">
              <a14:hiddenFill xmlns:a14="http://schemas.microsoft.com/office/drawing/2010/main">
                <a:solidFill>
                  <a:srgbClr val="FFFFFF"/>
                </a:solidFill>
              </a14:hiddenFill>
            </a:ext>
          </a:extLst>
        </p:spPr>
      </p:pic>
      <p:sp>
        <p:nvSpPr>
          <p:cNvPr id="10" name="Cube 9"/>
          <p:cNvSpPr/>
          <p:nvPr/>
        </p:nvSpPr>
        <p:spPr>
          <a:xfrm>
            <a:off x="3429000" y="2169539"/>
            <a:ext cx="3037328" cy="2822461"/>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827410" y="3740943"/>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rot="4308253">
            <a:off x="4556492" y="4144396"/>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545936">
            <a:off x="3685712" y="3476441"/>
            <a:ext cx="1141735" cy="574951"/>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rot="18621135">
            <a:off x="4690187" y="3421227"/>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7140323">
            <a:off x="4270015" y="4112715"/>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6200000">
            <a:off x="4376245" y="3284911"/>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p:cNvCxnSpPr/>
          <p:nvPr/>
        </p:nvCxnSpPr>
        <p:spPr>
          <a:xfrm>
            <a:off x="1199079" y="3444454"/>
            <a:ext cx="2763321" cy="456032"/>
          </a:xfrm>
          <a:prstGeom prst="straightConnector1">
            <a:avLst/>
          </a:prstGeom>
          <a:ln w="25400">
            <a:solidFill>
              <a:srgbClr val="FF0000"/>
            </a:solidFill>
            <a:prstDash val="sysDash"/>
            <a:headEnd type="none" w="lg" len="lg"/>
            <a:tailEnd type="oval"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988493" y="1905000"/>
            <a:ext cx="1268086" cy="1716030"/>
          </a:xfrm>
          <a:prstGeom prst="straightConnector1">
            <a:avLst/>
          </a:prstGeom>
          <a:ln w="25400">
            <a:solidFill>
              <a:srgbClr val="FF0000"/>
            </a:solidFill>
            <a:prstDash val="sysDash"/>
            <a:headEnd type="none" w="lg" len="lg"/>
            <a:tailEnd type="oval"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1295400" y="1905000"/>
            <a:ext cx="2659188" cy="1716030"/>
          </a:xfrm>
          <a:prstGeom prst="straightConnector1">
            <a:avLst/>
          </a:prstGeom>
          <a:ln w="25400">
            <a:solidFill>
              <a:srgbClr val="FF0000"/>
            </a:solidFill>
            <a:prstDash val="sysDash"/>
            <a:headEnd type="none" w="lg" len="lg"/>
            <a:tailEnd type="oval"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5729239" y="5483224"/>
            <a:ext cx="3200400" cy="0"/>
          </a:xfrm>
          <a:prstGeom prst="straightConnector1">
            <a:avLst/>
          </a:prstGeom>
          <a:ln w="3492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7322973" y="3992957"/>
            <a:ext cx="0" cy="2751932"/>
          </a:xfrm>
          <a:prstGeom prst="straightConnector1">
            <a:avLst/>
          </a:prstGeom>
          <a:ln w="3492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6248397" y="5791200"/>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6248396" y="6096000"/>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6248398" y="4826792"/>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248399" y="5172074"/>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6629400" y="4706983"/>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8077200" y="4697458"/>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7008903" y="4673692"/>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7696200" y="4676869"/>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4276176" y="3621030"/>
            <a:ext cx="2732727" cy="1903079"/>
          </a:xfrm>
          <a:prstGeom prst="straightConnector1">
            <a:avLst/>
          </a:prstGeom>
          <a:ln w="25400">
            <a:solidFill>
              <a:srgbClr val="FF0000"/>
            </a:solidFill>
            <a:prstDash val="sysDash"/>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3962400" y="3644841"/>
            <a:ext cx="2503928" cy="1847907"/>
          </a:xfrm>
          <a:prstGeom prst="straightConnector1">
            <a:avLst/>
          </a:prstGeom>
          <a:ln w="25400">
            <a:solidFill>
              <a:srgbClr val="FF0000"/>
            </a:solidFill>
            <a:prstDash val="sysDash"/>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3954588" y="3901654"/>
            <a:ext cx="2763321" cy="2084120"/>
          </a:xfrm>
          <a:prstGeom prst="straightConnector1">
            <a:avLst/>
          </a:prstGeom>
          <a:ln w="25400">
            <a:solidFill>
              <a:srgbClr val="FF0000"/>
            </a:solidFill>
            <a:prstDash val="sysDash"/>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583397" y="5000969"/>
            <a:ext cx="1522003" cy="461665"/>
          </a:xfrm>
          <a:prstGeom prst="rect">
            <a:avLst/>
          </a:prstGeom>
          <a:noFill/>
        </p:spPr>
        <p:txBody>
          <a:bodyPr wrap="square" rtlCol="0">
            <a:spAutoFit/>
          </a:bodyPr>
          <a:lstStyle/>
          <a:p>
            <a:r>
              <a:rPr lang="en-US" sz="2400" b="1" dirty="0" smtClean="0"/>
              <a:t>64-dim</a:t>
            </a:r>
            <a:endParaRPr lang="en-US" sz="2400" b="1" dirty="0"/>
          </a:p>
        </p:txBody>
      </p:sp>
      <p:sp>
        <p:nvSpPr>
          <p:cNvPr id="54" name="TextBox 53"/>
          <p:cNvSpPr txBox="1"/>
          <p:nvPr/>
        </p:nvSpPr>
        <p:spPr>
          <a:xfrm>
            <a:off x="7407636" y="6248400"/>
            <a:ext cx="1522003" cy="461665"/>
          </a:xfrm>
          <a:prstGeom prst="rect">
            <a:avLst/>
          </a:prstGeom>
          <a:noFill/>
        </p:spPr>
        <p:txBody>
          <a:bodyPr wrap="square" rtlCol="0">
            <a:spAutoFit/>
          </a:bodyPr>
          <a:lstStyle/>
          <a:p>
            <a:r>
              <a:rPr lang="en-US" sz="2400" b="1" dirty="0" smtClean="0"/>
              <a:t>4-dim</a:t>
            </a:r>
            <a:endParaRPr lang="en-US" sz="2400" b="1" dirty="0"/>
          </a:p>
        </p:txBody>
      </p:sp>
      <p:sp>
        <p:nvSpPr>
          <p:cNvPr id="55" name="Oval 54"/>
          <p:cNvSpPr/>
          <p:nvPr/>
        </p:nvSpPr>
        <p:spPr>
          <a:xfrm rot="4308253">
            <a:off x="5284801" y="3762024"/>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rot="4308253">
            <a:off x="4577177" y="3547839"/>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rot="4308253">
            <a:off x="5255250" y="3316590"/>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rot="4308253">
            <a:off x="5012322" y="3589267"/>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rot="4308253">
            <a:off x="4632229" y="4068819"/>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rot="4308253">
            <a:off x="4679151" y="3189311"/>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rot="4308253">
            <a:off x="5050811" y="4603679"/>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rot="4308253">
            <a:off x="4894635" y="4131888"/>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rot="4308253">
            <a:off x="4288803" y="3803587"/>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rot="4308253">
            <a:off x="5074819" y="3984356"/>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rot="4308253">
            <a:off x="7538832" y="4971981"/>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rot="4308253">
            <a:off x="6611167" y="5012931"/>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rot="4308253">
            <a:off x="6669689" y="5718008"/>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rot="4308253">
            <a:off x="7140098" y="5098883"/>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rot="4308253">
            <a:off x="7729568" y="5912583"/>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rot="4308253">
            <a:off x="7895347" y="5215848"/>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rot="4308253">
            <a:off x="7420262" y="5616551"/>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rot="4308253">
            <a:off x="3712946" y="3682568"/>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p:cNvGrpSpPr/>
          <p:nvPr/>
        </p:nvGrpSpPr>
        <p:grpSpPr>
          <a:xfrm>
            <a:off x="7503003" y="1123168"/>
            <a:ext cx="192340" cy="1239031"/>
            <a:chOff x="7590899" y="1123169"/>
            <a:chExt cx="104444" cy="1045996"/>
          </a:xfrm>
        </p:grpSpPr>
        <p:sp>
          <p:nvSpPr>
            <p:cNvPr id="77" name="Oval 76"/>
            <p:cNvSpPr/>
            <p:nvPr/>
          </p:nvSpPr>
          <p:spPr>
            <a:xfrm rot="4308253">
              <a:off x="7563178" y="1150890"/>
              <a:ext cx="141544" cy="8610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rot="4308253">
              <a:off x="7563178" y="1439385"/>
              <a:ext cx="141544" cy="8610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rot="4308253">
              <a:off x="7581521" y="1753138"/>
              <a:ext cx="141544" cy="8610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rot="4308253">
              <a:off x="7580025" y="2055342"/>
              <a:ext cx="141544" cy="8610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p:nvGrpSpPr>
        <p:grpSpPr>
          <a:xfrm>
            <a:off x="8143072" y="1102603"/>
            <a:ext cx="192340" cy="1239031"/>
            <a:chOff x="7590899" y="1123169"/>
            <a:chExt cx="104444" cy="1045996"/>
          </a:xfrm>
        </p:grpSpPr>
        <p:sp>
          <p:nvSpPr>
            <p:cNvPr id="83" name="Oval 82"/>
            <p:cNvSpPr/>
            <p:nvPr/>
          </p:nvSpPr>
          <p:spPr>
            <a:xfrm rot="4308253">
              <a:off x="7563178" y="1150890"/>
              <a:ext cx="141544" cy="8610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rot="4308253">
              <a:off x="7563178" y="1439385"/>
              <a:ext cx="141544" cy="8610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rot="4308253">
              <a:off x="7581521" y="1753138"/>
              <a:ext cx="141544" cy="8610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rot="4308253">
              <a:off x="7580025" y="2055342"/>
              <a:ext cx="141544" cy="8610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7" name="Straight Arrow Connector 86"/>
          <p:cNvCxnSpPr>
            <a:endCxn id="83" idx="3"/>
          </p:cNvCxnSpPr>
          <p:nvPr/>
        </p:nvCxnSpPr>
        <p:spPr>
          <a:xfrm flipV="1">
            <a:off x="7547528" y="1147626"/>
            <a:ext cx="603058" cy="38810"/>
          </a:xfrm>
          <a:prstGeom prst="straightConnector1">
            <a:avLst/>
          </a:prstGeom>
          <a:ln w="25400">
            <a:solidFill>
              <a:srgbClr val="FF0000"/>
            </a:solidFill>
            <a:prstDash val="sysDash"/>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flipV="1">
            <a:off x="7625230" y="1485019"/>
            <a:ext cx="603058" cy="38810"/>
          </a:xfrm>
          <a:prstGeom prst="straightConnector1">
            <a:avLst/>
          </a:prstGeom>
          <a:ln w="25400">
            <a:solidFill>
              <a:srgbClr val="FF0000"/>
            </a:solidFill>
            <a:prstDash val="sysDash"/>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92" name="Straight Arrow Connector 91"/>
          <p:cNvCxnSpPr/>
          <p:nvPr/>
        </p:nvCxnSpPr>
        <p:spPr>
          <a:xfrm flipV="1">
            <a:off x="7699928" y="1861016"/>
            <a:ext cx="603058" cy="38810"/>
          </a:xfrm>
          <a:prstGeom prst="straightConnector1">
            <a:avLst/>
          </a:prstGeom>
          <a:ln w="25400">
            <a:solidFill>
              <a:srgbClr val="FF0000"/>
            </a:solidFill>
            <a:prstDash val="sysDash"/>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flipV="1">
            <a:off x="7631700" y="2257801"/>
            <a:ext cx="603058" cy="38810"/>
          </a:xfrm>
          <a:prstGeom prst="straightConnector1">
            <a:avLst/>
          </a:prstGeom>
          <a:ln w="25400">
            <a:solidFill>
              <a:srgbClr val="FF0000"/>
            </a:solidFill>
            <a:prstDash val="sysDash"/>
            <a:headEnd type="none" w="lg" len="lg"/>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01131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6460" y="207745"/>
            <a:ext cx="8229600" cy="1020763"/>
          </a:xfrm>
        </p:spPr>
        <p:txBody>
          <a:bodyPr>
            <a:normAutofit lnSpcReduction="10000"/>
          </a:bodyPr>
          <a:lstStyle/>
          <a:p>
            <a:pPr marL="0" indent="0" algn="ctr">
              <a:buNone/>
            </a:pPr>
            <a:r>
              <a:rPr lang="en-US" dirty="0" smtClean="0"/>
              <a:t>Parallel paired pearl-polygon projection (“</a:t>
            </a:r>
            <a:r>
              <a:rPr lang="en-US" sz="2800" i="1" dirty="0" smtClean="0"/>
              <a:t>interpolation”)</a:t>
            </a:r>
            <a:endParaRPr lang="en-US" sz="2800" i="1" dirty="0"/>
          </a:p>
        </p:txBody>
      </p:sp>
      <p:pic>
        <p:nvPicPr>
          <p:cNvPr id="1026" name="Picture 2" descr="D:\iso_dots0033.gif"/>
          <p:cNvPicPr>
            <a:picLocks noChangeAspect="1" noChangeArrowheads="1"/>
          </p:cNvPicPr>
          <p:nvPr/>
        </p:nvPicPr>
        <p:blipFill rotWithShape="1">
          <a:blip r:embed="rId3">
            <a:extLst>
              <a:ext uri="{28A0092B-C50C-407E-A947-70E740481C1C}">
                <a14:useLocalDpi xmlns:a14="http://schemas.microsoft.com/office/drawing/2010/main" val="0"/>
              </a:ext>
            </a:extLst>
          </a:blip>
          <a:srcRect t="51688" b="-51688"/>
          <a:stretch/>
        </p:blipFill>
        <p:spPr bwMode="auto">
          <a:xfrm>
            <a:off x="451031" y="1198384"/>
            <a:ext cx="1453649" cy="291941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iso_dots0109.gif"/>
          <p:cNvPicPr>
            <a:picLocks noChangeAspect="1" noChangeArrowheads="1"/>
          </p:cNvPicPr>
          <p:nvPr/>
        </p:nvPicPr>
        <p:blipFill rotWithShape="1">
          <a:blip r:embed="rId4">
            <a:extLst>
              <a:ext uri="{28A0092B-C50C-407E-A947-70E740481C1C}">
                <a14:useLocalDpi xmlns:a14="http://schemas.microsoft.com/office/drawing/2010/main" val="0"/>
              </a:ext>
            </a:extLst>
          </a:blip>
          <a:srcRect t="51003" b="-51003"/>
          <a:stretch/>
        </p:blipFill>
        <p:spPr bwMode="auto">
          <a:xfrm>
            <a:off x="2255445" y="1228508"/>
            <a:ext cx="1423649" cy="28591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so_dots0149.gif"/>
          <p:cNvPicPr>
            <a:picLocks noChangeAspect="1" noChangeArrowheads="1"/>
          </p:cNvPicPr>
          <p:nvPr/>
        </p:nvPicPr>
        <p:blipFill rotWithShape="1">
          <a:blip r:embed="rId5">
            <a:extLst>
              <a:ext uri="{28A0092B-C50C-407E-A947-70E740481C1C}">
                <a14:useLocalDpi xmlns:a14="http://schemas.microsoft.com/office/drawing/2010/main" val="0"/>
              </a:ext>
            </a:extLst>
          </a:blip>
          <a:srcRect t="51688" b="-51688"/>
          <a:stretch/>
        </p:blipFill>
        <p:spPr bwMode="auto">
          <a:xfrm>
            <a:off x="496086" y="2874784"/>
            <a:ext cx="1363537" cy="2738437"/>
          </a:xfrm>
          <a:prstGeom prst="rect">
            <a:avLst/>
          </a:prstGeom>
          <a:noFill/>
          <a:extLst>
            <a:ext uri="{909E8E84-426E-40DD-AFC4-6F175D3DCCD1}">
              <a14:hiddenFill xmlns:a14="http://schemas.microsoft.com/office/drawing/2010/main">
                <a:solidFill>
                  <a:srgbClr val="FFFFFF"/>
                </a:solidFill>
              </a14:hiddenFill>
            </a:ext>
          </a:extLst>
        </p:spPr>
      </p:pic>
      <p:sp>
        <p:nvSpPr>
          <p:cNvPr id="10" name="Cube 9"/>
          <p:cNvSpPr/>
          <p:nvPr/>
        </p:nvSpPr>
        <p:spPr>
          <a:xfrm>
            <a:off x="3488368" y="2110579"/>
            <a:ext cx="2951603" cy="2774175"/>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Oval 16"/>
          <p:cNvSpPr/>
          <p:nvPr/>
        </p:nvSpPr>
        <p:spPr>
          <a:xfrm>
            <a:off x="4827410" y="3740943"/>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Oval 17"/>
          <p:cNvSpPr/>
          <p:nvPr/>
        </p:nvSpPr>
        <p:spPr>
          <a:xfrm rot="4308253">
            <a:off x="4556492" y="4144396"/>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Oval 18"/>
          <p:cNvSpPr/>
          <p:nvPr/>
        </p:nvSpPr>
        <p:spPr>
          <a:xfrm rot="545936">
            <a:off x="3685712" y="3476441"/>
            <a:ext cx="1141735" cy="574951"/>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Oval 19"/>
          <p:cNvSpPr/>
          <p:nvPr/>
        </p:nvSpPr>
        <p:spPr>
          <a:xfrm rot="18621135">
            <a:off x="4690188" y="3421228"/>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Oval 20"/>
          <p:cNvSpPr/>
          <p:nvPr/>
        </p:nvSpPr>
        <p:spPr>
          <a:xfrm rot="17140323">
            <a:off x="4283182" y="4112715"/>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Oval 21"/>
          <p:cNvSpPr/>
          <p:nvPr/>
        </p:nvSpPr>
        <p:spPr>
          <a:xfrm rot="16200000">
            <a:off x="4376245" y="3284911"/>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23" name="Straight Arrow Connector 22"/>
          <p:cNvCxnSpPr/>
          <p:nvPr/>
        </p:nvCxnSpPr>
        <p:spPr>
          <a:xfrm>
            <a:off x="1199079" y="3444454"/>
            <a:ext cx="2763321" cy="456032"/>
          </a:xfrm>
          <a:prstGeom prst="straightConnector1">
            <a:avLst/>
          </a:prstGeom>
          <a:ln w="25400">
            <a:solidFill>
              <a:srgbClr val="FF0000"/>
            </a:solidFill>
            <a:prstDash val="sysDash"/>
            <a:headEnd type="none" w="lg" len="lg"/>
            <a:tailEnd type="oval"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988493" y="1905000"/>
            <a:ext cx="1268086" cy="1716030"/>
          </a:xfrm>
          <a:prstGeom prst="straightConnector1">
            <a:avLst/>
          </a:prstGeom>
          <a:ln w="25400">
            <a:solidFill>
              <a:srgbClr val="FF0000"/>
            </a:solidFill>
            <a:prstDash val="sysDash"/>
            <a:headEnd type="none" w="lg" len="lg"/>
            <a:tailEnd type="oval"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1295400" y="1905000"/>
            <a:ext cx="2659188" cy="1716030"/>
          </a:xfrm>
          <a:prstGeom prst="straightConnector1">
            <a:avLst/>
          </a:prstGeom>
          <a:ln w="25400">
            <a:solidFill>
              <a:srgbClr val="FF0000"/>
            </a:solidFill>
            <a:prstDash val="sysDash"/>
            <a:headEnd type="none" w="lg" len="lg"/>
            <a:tailEnd type="oval"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5729239" y="5483224"/>
            <a:ext cx="3200400" cy="0"/>
          </a:xfrm>
          <a:prstGeom prst="straightConnector1">
            <a:avLst/>
          </a:prstGeom>
          <a:ln w="3492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7322973" y="3992957"/>
            <a:ext cx="0" cy="2751932"/>
          </a:xfrm>
          <a:prstGeom prst="straightConnector1">
            <a:avLst/>
          </a:prstGeom>
          <a:ln w="3492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6248397" y="5791200"/>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6248396" y="6096000"/>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6248398" y="4826792"/>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248399" y="5172074"/>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6629400" y="4706983"/>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8077200" y="4697458"/>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7008903" y="4673692"/>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7696200" y="4676869"/>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endCxn id="73" idx="0"/>
          </p:cNvCxnSpPr>
          <p:nvPr/>
        </p:nvCxnSpPr>
        <p:spPr>
          <a:xfrm>
            <a:off x="4276176" y="3621030"/>
            <a:ext cx="2831719" cy="1924163"/>
          </a:xfrm>
          <a:prstGeom prst="straightConnector1">
            <a:avLst/>
          </a:prstGeom>
          <a:ln w="25400">
            <a:solidFill>
              <a:srgbClr val="FF0000"/>
            </a:solidFill>
            <a:prstDash val="sysDash"/>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3962400" y="3644841"/>
            <a:ext cx="2503928" cy="1847907"/>
          </a:xfrm>
          <a:prstGeom prst="straightConnector1">
            <a:avLst/>
          </a:prstGeom>
          <a:ln w="25400">
            <a:solidFill>
              <a:srgbClr val="FF0000"/>
            </a:solidFill>
            <a:prstDash val="sysDash"/>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endCxn id="73" idx="4"/>
          </p:cNvCxnSpPr>
          <p:nvPr/>
        </p:nvCxnSpPr>
        <p:spPr>
          <a:xfrm>
            <a:off x="3977702" y="3925797"/>
            <a:ext cx="2762418" cy="2170203"/>
          </a:xfrm>
          <a:prstGeom prst="straightConnector1">
            <a:avLst/>
          </a:prstGeom>
          <a:ln w="25400">
            <a:solidFill>
              <a:srgbClr val="FF0000"/>
            </a:solidFill>
            <a:prstDash val="sysDash"/>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2" name="Oval 1"/>
          <p:cNvSpPr/>
          <p:nvPr/>
        </p:nvSpPr>
        <p:spPr>
          <a:xfrm>
            <a:off x="3074218" y="1977958"/>
            <a:ext cx="440507" cy="38316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1303198" y="1938777"/>
            <a:ext cx="440507" cy="38316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1303198" y="3518492"/>
            <a:ext cx="440507" cy="38316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6630897" y="5608038"/>
            <a:ext cx="220253" cy="1915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4017913" y="3675803"/>
            <a:ext cx="220253" cy="191581"/>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p:cNvSpPr/>
          <p:nvPr/>
        </p:nvSpPr>
        <p:spPr>
          <a:xfrm rot="4331872">
            <a:off x="3978704" y="3495415"/>
            <a:ext cx="342900" cy="455579"/>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Isosceles Triangle 59"/>
          <p:cNvSpPr/>
          <p:nvPr/>
        </p:nvSpPr>
        <p:spPr>
          <a:xfrm rot="1768916">
            <a:off x="4085129" y="3611353"/>
            <a:ext cx="342900" cy="455579"/>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Isosceles Triangle 60"/>
          <p:cNvSpPr/>
          <p:nvPr/>
        </p:nvSpPr>
        <p:spPr>
          <a:xfrm rot="3183210">
            <a:off x="5144649" y="3190052"/>
            <a:ext cx="362337" cy="337700"/>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Isosceles Triangle 61"/>
          <p:cNvSpPr/>
          <p:nvPr/>
        </p:nvSpPr>
        <p:spPr>
          <a:xfrm rot="12628332">
            <a:off x="4248005" y="3661229"/>
            <a:ext cx="342900" cy="455579"/>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Isosceles Triangle 62"/>
          <p:cNvSpPr/>
          <p:nvPr/>
        </p:nvSpPr>
        <p:spPr>
          <a:xfrm rot="10800000">
            <a:off x="4628805" y="3389781"/>
            <a:ext cx="342900" cy="455579"/>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Isosceles Triangle 63"/>
          <p:cNvSpPr/>
          <p:nvPr/>
        </p:nvSpPr>
        <p:spPr>
          <a:xfrm>
            <a:off x="4608102" y="2958107"/>
            <a:ext cx="342900" cy="455579"/>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Isosceles Triangle 64"/>
          <p:cNvSpPr/>
          <p:nvPr/>
        </p:nvSpPr>
        <p:spPr>
          <a:xfrm rot="6393373">
            <a:off x="4017734" y="3389913"/>
            <a:ext cx="299987" cy="401771"/>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5"/>
          <p:cNvSpPr/>
          <p:nvPr/>
        </p:nvSpPr>
        <p:spPr>
          <a:xfrm rot="4331872">
            <a:off x="4492610" y="4331843"/>
            <a:ext cx="374588" cy="329601"/>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Isosceles Triangle 67"/>
          <p:cNvSpPr/>
          <p:nvPr/>
        </p:nvSpPr>
        <p:spPr>
          <a:xfrm rot="7677873">
            <a:off x="4994846" y="3379604"/>
            <a:ext cx="300079" cy="333446"/>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Isosceles Triangle 69"/>
          <p:cNvSpPr/>
          <p:nvPr/>
        </p:nvSpPr>
        <p:spPr>
          <a:xfrm rot="18361962">
            <a:off x="4849796" y="3507685"/>
            <a:ext cx="370015" cy="352098"/>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Triangle 5"/>
          <p:cNvSpPr/>
          <p:nvPr/>
        </p:nvSpPr>
        <p:spPr>
          <a:xfrm rot="1011516">
            <a:off x="4615034" y="3851866"/>
            <a:ext cx="259605" cy="565089"/>
          </a:xfrm>
          <a:prstGeom prst="r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ight Triangle 71"/>
          <p:cNvSpPr/>
          <p:nvPr/>
        </p:nvSpPr>
        <p:spPr>
          <a:xfrm rot="11777759">
            <a:off x="4667945" y="3888926"/>
            <a:ext cx="193048" cy="566731"/>
          </a:xfrm>
          <a:prstGeom prst="r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Isosceles Triangle 72"/>
          <p:cNvSpPr/>
          <p:nvPr/>
        </p:nvSpPr>
        <p:spPr>
          <a:xfrm rot="3878319">
            <a:off x="6510955" y="5382764"/>
            <a:ext cx="680391" cy="568255"/>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rot="4308253">
            <a:off x="4853887" y="3483279"/>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rot="4308253">
            <a:off x="4536863" y="3371679"/>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rot="4308253">
            <a:off x="5186191" y="3544380"/>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rot="4308253">
            <a:off x="4703109" y="2967232"/>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rot="4308253">
            <a:off x="5003152" y="3316590"/>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rot="4308253">
            <a:off x="4246737" y="4014481"/>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rot="4308253">
            <a:off x="4648396" y="3901492"/>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rot="4308253">
            <a:off x="4727599" y="4369266"/>
            <a:ext cx="165482" cy="146381"/>
          </a:xfrm>
          <a:prstGeom prst="ellipse">
            <a:avLst/>
          </a:prstGeom>
          <a:solidFill>
            <a:schemeClr val="tx1">
              <a:alpha val="66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p:cNvSpPr txBox="1"/>
          <p:nvPr/>
        </p:nvSpPr>
        <p:spPr>
          <a:xfrm>
            <a:off x="116202" y="4805521"/>
            <a:ext cx="4563702" cy="1938992"/>
          </a:xfrm>
          <a:prstGeom prst="rect">
            <a:avLst/>
          </a:prstGeom>
          <a:noFill/>
        </p:spPr>
        <p:txBody>
          <a:bodyPr wrap="square" rtlCol="0">
            <a:spAutoFit/>
          </a:bodyPr>
          <a:lstStyle/>
          <a:p>
            <a:pPr marL="514350" indent="-514350">
              <a:buAutoNum type="romanLcParenR"/>
            </a:pPr>
            <a:r>
              <a:rPr lang="en-US" sz="2400" dirty="0" smtClean="0">
                <a:solidFill>
                  <a:prstClr val="black"/>
                </a:solidFill>
              </a:rPr>
              <a:t>Find 3 closest high-dim pearls</a:t>
            </a:r>
          </a:p>
          <a:p>
            <a:pPr marL="514350" indent="-514350">
              <a:buAutoNum type="romanLcParenR"/>
            </a:pPr>
            <a:r>
              <a:rPr lang="en-US" sz="2400" b="1" dirty="0" smtClean="0">
                <a:solidFill>
                  <a:prstClr val="black"/>
                </a:solidFill>
              </a:rPr>
              <a:t>On their triangle, </a:t>
            </a:r>
            <a:r>
              <a:rPr lang="en-US" sz="2400" dirty="0" smtClean="0">
                <a:solidFill>
                  <a:prstClr val="black"/>
                </a:solidFill>
              </a:rPr>
              <a:t>interpolate to closest match</a:t>
            </a:r>
          </a:p>
          <a:p>
            <a:pPr marL="514350" indent="-514350">
              <a:buAutoNum type="romanLcParenR"/>
            </a:pPr>
            <a:r>
              <a:rPr lang="en-US" sz="2400" dirty="0" smtClean="0">
                <a:solidFill>
                  <a:prstClr val="black"/>
                </a:solidFill>
              </a:rPr>
              <a:t>Project to   corresponding low-dim mix (same convex weights) </a:t>
            </a:r>
            <a:endParaRPr lang="en-US" sz="2400" dirty="0">
              <a:solidFill>
                <a:prstClr val="black"/>
              </a:solidFill>
            </a:endParaRPr>
          </a:p>
        </p:txBody>
      </p:sp>
      <p:sp>
        <p:nvSpPr>
          <p:cNvPr id="9" name="Down Arrow 8"/>
          <p:cNvSpPr/>
          <p:nvPr/>
        </p:nvSpPr>
        <p:spPr>
          <a:xfrm rot="19077614">
            <a:off x="5386230" y="1304885"/>
            <a:ext cx="727480" cy="3584395"/>
          </a:xfrm>
          <a:prstGeom prst="downArrow">
            <a:avLst/>
          </a:prstGeom>
          <a:solidFill>
            <a:srgbClr val="FF0000">
              <a:alpha val="57000"/>
            </a:srgbClr>
          </a:solidFill>
          <a:ln>
            <a:solidFill>
              <a:srgbClr val="FF0000">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44349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so_dots0033.gif"/>
          <p:cNvPicPr>
            <a:picLocks noChangeAspect="1" noChangeArrowheads="1"/>
          </p:cNvPicPr>
          <p:nvPr/>
        </p:nvPicPr>
        <p:blipFill rotWithShape="1">
          <a:blip r:embed="rId3">
            <a:extLst>
              <a:ext uri="{28A0092B-C50C-407E-A947-70E740481C1C}">
                <a14:useLocalDpi xmlns:a14="http://schemas.microsoft.com/office/drawing/2010/main" val="0"/>
              </a:ext>
            </a:extLst>
          </a:blip>
          <a:srcRect t="51688" b="-51688"/>
          <a:stretch/>
        </p:blipFill>
        <p:spPr bwMode="auto">
          <a:xfrm>
            <a:off x="472255" y="1498401"/>
            <a:ext cx="1453649" cy="291941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iso_dots0109.gif"/>
          <p:cNvPicPr>
            <a:picLocks noChangeAspect="1" noChangeArrowheads="1"/>
          </p:cNvPicPr>
          <p:nvPr/>
        </p:nvPicPr>
        <p:blipFill rotWithShape="1">
          <a:blip r:embed="rId4">
            <a:extLst>
              <a:ext uri="{28A0092B-C50C-407E-A947-70E740481C1C}">
                <a14:useLocalDpi xmlns:a14="http://schemas.microsoft.com/office/drawing/2010/main" val="0"/>
              </a:ext>
            </a:extLst>
          </a:blip>
          <a:srcRect t="51003" b="-51003"/>
          <a:stretch/>
        </p:blipFill>
        <p:spPr bwMode="auto">
          <a:xfrm>
            <a:off x="2276669" y="1528525"/>
            <a:ext cx="1423649" cy="28591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so_dots0149.gif"/>
          <p:cNvPicPr>
            <a:picLocks noChangeAspect="1" noChangeArrowheads="1"/>
          </p:cNvPicPr>
          <p:nvPr/>
        </p:nvPicPr>
        <p:blipFill rotWithShape="1">
          <a:blip r:embed="rId5">
            <a:extLst>
              <a:ext uri="{28A0092B-C50C-407E-A947-70E740481C1C}">
                <a14:useLocalDpi xmlns:a14="http://schemas.microsoft.com/office/drawing/2010/main" val="0"/>
              </a:ext>
            </a:extLst>
          </a:blip>
          <a:srcRect t="51688" b="-51688"/>
          <a:stretch/>
        </p:blipFill>
        <p:spPr bwMode="auto">
          <a:xfrm>
            <a:off x="506891" y="3185912"/>
            <a:ext cx="1363537" cy="2738437"/>
          </a:xfrm>
          <a:prstGeom prst="rect">
            <a:avLst/>
          </a:prstGeom>
          <a:noFill/>
          <a:extLst>
            <a:ext uri="{909E8E84-426E-40DD-AFC4-6F175D3DCCD1}">
              <a14:hiddenFill xmlns:a14="http://schemas.microsoft.com/office/drawing/2010/main">
                <a:solidFill>
                  <a:srgbClr val="FFFFFF"/>
                </a:solidFill>
              </a14:hiddenFill>
            </a:ext>
          </a:extLst>
        </p:spPr>
      </p:pic>
      <p:sp>
        <p:nvSpPr>
          <p:cNvPr id="10" name="Cube 9"/>
          <p:cNvSpPr/>
          <p:nvPr/>
        </p:nvSpPr>
        <p:spPr>
          <a:xfrm>
            <a:off x="3514724" y="2193682"/>
            <a:ext cx="2951603" cy="2774175"/>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Oval 16"/>
          <p:cNvSpPr/>
          <p:nvPr/>
        </p:nvSpPr>
        <p:spPr>
          <a:xfrm>
            <a:off x="4827410" y="3740943"/>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Oval 17"/>
          <p:cNvSpPr/>
          <p:nvPr/>
        </p:nvSpPr>
        <p:spPr>
          <a:xfrm rot="4308253">
            <a:off x="4556492" y="4144396"/>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Oval 18"/>
          <p:cNvSpPr/>
          <p:nvPr/>
        </p:nvSpPr>
        <p:spPr>
          <a:xfrm rot="545936">
            <a:off x="3685712" y="3476441"/>
            <a:ext cx="1141735" cy="574951"/>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Oval 19"/>
          <p:cNvSpPr/>
          <p:nvPr/>
        </p:nvSpPr>
        <p:spPr>
          <a:xfrm rot="18621135">
            <a:off x="4690188" y="3421228"/>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Oval 20"/>
          <p:cNvSpPr/>
          <p:nvPr/>
        </p:nvSpPr>
        <p:spPr>
          <a:xfrm rot="17140323">
            <a:off x="4283182" y="4112715"/>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Oval 21"/>
          <p:cNvSpPr/>
          <p:nvPr/>
        </p:nvSpPr>
        <p:spPr>
          <a:xfrm rot="16200000">
            <a:off x="4376245" y="3284911"/>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23" name="Straight Arrow Connector 22"/>
          <p:cNvCxnSpPr/>
          <p:nvPr/>
        </p:nvCxnSpPr>
        <p:spPr>
          <a:xfrm>
            <a:off x="1199079" y="3444454"/>
            <a:ext cx="2763321" cy="456032"/>
          </a:xfrm>
          <a:prstGeom prst="straightConnector1">
            <a:avLst/>
          </a:prstGeom>
          <a:ln w="25400">
            <a:solidFill>
              <a:srgbClr val="7030A0"/>
            </a:solidFill>
            <a:prstDash val="sysDash"/>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2988493" y="1905000"/>
            <a:ext cx="1268086" cy="1716030"/>
          </a:xfrm>
          <a:prstGeom prst="straightConnector1">
            <a:avLst/>
          </a:prstGeom>
          <a:ln w="25400">
            <a:solidFill>
              <a:srgbClr val="7030A0"/>
            </a:solidFill>
            <a:prstDash val="sysDash"/>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1295400" y="1905000"/>
            <a:ext cx="2659188" cy="1716030"/>
          </a:xfrm>
          <a:prstGeom prst="straightConnector1">
            <a:avLst/>
          </a:prstGeom>
          <a:ln w="25400">
            <a:solidFill>
              <a:srgbClr val="7030A0"/>
            </a:solidFill>
            <a:prstDash val="sysDash"/>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5729239" y="5483224"/>
            <a:ext cx="3200400" cy="0"/>
          </a:xfrm>
          <a:prstGeom prst="straightConnector1">
            <a:avLst/>
          </a:prstGeom>
          <a:ln w="3492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7322973" y="3992957"/>
            <a:ext cx="0" cy="2751932"/>
          </a:xfrm>
          <a:prstGeom prst="straightConnector1">
            <a:avLst/>
          </a:prstGeom>
          <a:ln w="3492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6248397" y="5791200"/>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6248396" y="6096000"/>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6248398" y="4826792"/>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248399" y="5172074"/>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6629400" y="4706983"/>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8077200" y="4697458"/>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7008903" y="4673692"/>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7696200" y="4676869"/>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endCxn id="73" idx="0"/>
          </p:cNvCxnSpPr>
          <p:nvPr/>
        </p:nvCxnSpPr>
        <p:spPr>
          <a:xfrm>
            <a:off x="4276176" y="3621030"/>
            <a:ext cx="2831719" cy="1924163"/>
          </a:xfrm>
          <a:prstGeom prst="straightConnector1">
            <a:avLst/>
          </a:prstGeom>
          <a:ln w="25400">
            <a:solidFill>
              <a:srgbClr val="7030A0"/>
            </a:solidFill>
            <a:prstDash val="sysDash"/>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3962400" y="3644841"/>
            <a:ext cx="2503928" cy="1847907"/>
          </a:xfrm>
          <a:prstGeom prst="straightConnector1">
            <a:avLst/>
          </a:prstGeom>
          <a:ln w="25400">
            <a:solidFill>
              <a:srgbClr val="7030A0"/>
            </a:solidFill>
            <a:prstDash val="sysDash"/>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endCxn id="73" idx="4"/>
          </p:cNvCxnSpPr>
          <p:nvPr/>
        </p:nvCxnSpPr>
        <p:spPr>
          <a:xfrm>
            <a:off x="3977702" y="3925797"/>
            <a:ext cx="2762418" cy="2170203"/>
          </a:xfrm>
          <a:prstGeom prst="straightConnector1">
            <a:avLst/>
          </a:prstGeom>
          <a:ln w="25400">
            <a:solidFill>
              <a:srgbClr val="7030A0"/>
            </a:solidFill>
            <a:prstDash val="sysDash"/>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2" name="Oval 1"/>
          <p:cNvSpPr/>
          <p:nvPr/>
        </p:nvSpPr>
        <p:spPr>
          <a:xfrm>
            <a:off x="3074218" y="1977958"/>
            <a:ext cx="440507" cy="38316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9" name="Oval 48"/>
          <p:cNvSpPr/>
          <p:nvPr/>
        </p:nvSpPr>
        <p:spPr>
          <a:xfrm>
            <a:off x="1303198" y="1938777"/>
            <a:ext cx="440507" cy="38316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0" name="Oval 49"/>
          <p:cNvSpPr/>
          <p:nvPr/>
        </p:nvSpPr>
        <p:spPr>
          <a:xfrm>
            <a:off x="1303198" y="3518492"/>
            <a:ext cx="440507" cy="38316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1" name="Oval 50"/>
          <p:cNvSpPr/>
          <p:nvPr/>
        </p:nvSpPr>
        <p:spPr>
          <a:xfrm>
            <a:off x="6630897" y="5608038"/>
            <a:ext cx="220253" cy="1915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Oval 52"/>
          <p:cNvSpPr/>
          <p:nvPr/>
        </p:nvSpPr>
        <p:spPr>
          <a:xfrm>
            <a:off x="4017913" y="3675803"/>
            <a:ext cx="220253" cy="191581"/>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8" name="Isosceles Triangle 57"/>
          <p:cNvSpPr/>
          <p:nvPr/>
        </p:nvSpPr>
        <p:spPr>
          <a:xfrm rot="4331872">
            <a:off x="3978704" y="3495415"/>
            <a:ext cx="342900" cy="455579"/>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Isosceles Triangle 59"/>
          <p:cNvSpPr/>
          <p:nvPr/>
        </p:nvSpPr>
        <p:spPr>
          <a:xfrm rot="1768916">
            <a:off x="4085129" y="3611353"/>
            <a:ext cx="342900" cy="455579"/>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1" name="Isosceles Triangle 60"/>
          <p:cNvSpPr/>
          <p:nvPr/>
        </p:nvSpPr>
        <p:spPr>
          <a:xfrm rot="3183210">
            <a:off x="5144649" y="3190052"/>
            <a:ext cx="362337" cy="337700"/>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2" name="Isosceles Triangle 61"/>
          <p:cNvSpPr/>
          <p:nvPr/>
        </p:nvSpPr>
        <p:spPr>
          <a:xfrm rot="12628332">
            <a:off x="4248005" y="3661229"/>
            <a:ext cx="342900" cy="455579"/>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3" name="Isosceles Triangle 62"/>
          <p:cNvSpPr/>
          <p:nvPr/>
        </p:nvSpPr>
        <p:spPr>
          <a:xfrm rot="10800000">
            <a:off x="4628805" y="3389781"/>
            <a:ext cx="342900" cy="455579"/>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4" name="Isosceles Triangle 63"/>
          <p:cNvSpPr/>
          <p:nvPr/>
        </p:nvSpPr>
        <p:spPr>
          <a:xfrm>
            <a:off x="4608102" y="2958107"/>
            <a:ext cx="342900" cy="455579"/>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5" name="Isosceles Triangle 64"/>
          <p:cNvSpPr/>
          <p:nvPr/>
        </p:nvSpPr>
        <p:spPr>
          <a:xfrm rot="6393373">
            <a:off x="4017734" y="3389913"/>
            <a:ext cx="299987" cy="401771"/>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6" name="Isosceles Triangle 65"/>
          <p:cNvSpPr/>
          <p:nvPr/>
        </p:nvSpPr>
        <p:spPr>
          <a:xfrm rot="4331872">
            <a:off x="4492610" y="4331843"/>
            <a:ext cx="374588" cy="329601"/>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8" name="Isosceles Triangle 67"/>
          <p:cNvSpPr/>
          <p:nvPr/>
        </p:nvSpPr>
        <p:spPr>
          <a:xfrm rot="7677873">
            <a:off x="4994846" y="3379604"/>
            <a:ext cx="300079" cy="333446"/>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0" name="Isosceles Triangle 69"/>
          <p:cNvSpPr/>
          <p:nvPr/>
        </p:nvSpPr>
        <p:spPr>
          <a:xfrm rot="18361962">
            <a:off x="4849796" y="3507685"/>
            <a:ext cx="370015" cy="352098"/>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Right Triangle 5"/>
          <p:cNvSpPr/>
          <p:nvPr/>
        </p:nvSpPr>
        <p:spPr>
          <a:xfrm rot="1011516">
            <a:off x="4615034" y="3851866"/>
            <a:ext cx="259605" cy="565089"/>
          </a:xfrm>
          <a:prstGeom prst="r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2" name="Right Triangle 71"/>
          <p:cNvSpPr/>
          <p:nvPr/>
        </p:nvSpPr>
        <p:spPr>
          <a:xfrm rot="11777759">
            <a:off x="4667945" y="3888926"/>
            <a:ext cx="193048" cy="566731"/>
          </a:xfrm>
          <a:prstGeom prst="r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3" name="Isosceles Triangle 72"/>
          <p:cNvSpPr/>
          <p:nvPr/>
        </p:nvSpPr>
        <p:spPr>
          <a:xfrm rot="3878319">
            <a:off x="6510955" y="5382764"/>
            <a:ext cx="680391" cy="568255"/>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2" name="Down Arrow 51"/>
          <p:cNvSpPr/>
          <p:nvPr/>
        </p:nvSpPr>
        <p:spPr>
          <a:xfrm rot="7612359">
            <a:off x="3517114" y="3241056"/>
            <a:ext cx="727480" cy="3718620"/>
          </a:xfrm>
          <a:prstGeom prst="downArrow">
            <a:avLst/>
          </a:prstGeom>
          <a:solidFill>
            <a:srgbClr val="7030A0">
              <a:alpha val="57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33399" y="251618"/>
            <a:ext cx="8610601" cy="1942064"/>
          </a:xfrm>
        </p:spPr>
        <p:txBody>
          <a:bodyPr>
            <a:normAutofit/>
          </a:bodyPr>
          <a:lstStyle/>
          <a:p>
            <a:pPr marL="0" indent="0">
              <a:buNone/>
            </a:pPr>
            <a:r>
              <a:rPr lang="en-US" dirty="0" smtClean="0"/>
              <a:t>Bi-directional: same scheme low-dim to high-dim!</a:t>
            </a:r>
          </a:p>
          <a:p>
            <a:pPr marL="0" indent="0">
              <a:buNone/>
            </a:pPr>
            <a:r>
              <a:rPr lang="en-US" sz="2800" i="1" dirty="0" smtClean="0"/>
              <a:t>“Pseudo-inversion”?  “Cleaning up”?</a:t>
            </a:r>
          </a:p>
          <a:p>
            <a:pPr marL="0" indent="0">
              <a:buNone/>
            </a:pPr>
            <a:endParaRPr lang="en-US" dirty="0"/>
          </a:p>
        </p:txBody>
      </p:sp>
    </p:spTree>
    <p:extLst>
      <p:ext uri="{BB962C8B-B14F-4D97-AF65-F5344CB8AC3E}">
        <p14:creationId xmlns:p14="http://schemas.microsoft.com/office/powerpoint/2010/main" val="30681855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3394" y="231495"/>
            <a:ext cx="8229600" cy="1020763"/>
          </a:xfrm>
        </p:spPr>
        <p:txBody>
          <a:bodyPr>
            <a:normAutofit/>
          </a:bodyPr>
          <a:lstStyle/>
          <a:p>
            <a:pPr marL="0" indent="0">
              <a:buNone/>
            </a:pPr>
            <a:r>
              <a:rPr lang="en-US" sz="2800" dirty="0" smtClean="0"/>
              <a:t>RECONSTRUCTION fidelity = 64-dim dot product =</a:t>
            </a:r>
            <a:endParaRPr lang="en-US" sz="2800" dirty="0"/>
          </a:p>
        </p:txBody>
      </p:sp>
      <p:pic>
        <p:nvPicPr>
          <p:cNvPr id="1026" name="Picture 2" descr="D:\iso_dots0033.gif"/>
          <p:cNvPicPr>
            <a:picLocks noChangeAspect="1" noChangeArrowheads="1"/>
          </p:cNvPicPr>
          <p:nvPr/>
        </p:nvPicPr>
        <p:blipFill rotWithShape="1">
          <a:blip r:embed="rId3">
            <a:extLst>
              <a:ext uri="{28A0092B-C50C-407E-A947-70E740481C1C}">
                <a14:useLocalDpi xmlns:a14="http://schemas.microsoft.com/office/drawing/2010/main" val="0"/>
              </a:ext>
            </a:extLst>
          </a:blip>
          <a:srcRect t="51688" b="-51688"/>
          <a:stretch/>
        </p:blipFill>
        <p:spPr bwMode="auto">
          <a:xfrm>
            <a:off x="472255" y="1066800"/>
            <a:ext cx="1453649" cy="291941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iso_dots0109.gif"/>
          <p:cNvPicPr>
            <a:picLocks noChangeAspect="1" noChangeArrowheads="1"/>
          </p:cNvPicPr>
          <p:nvPr/>
        </p:nvPicPr>
        <p:blipFill rotWithShape="1">
          <a:blip r:embed="rId4">
            <a:extLst>
              <a:ext uri="{28A0092B-C50C-407E-A947-70E740481C1C}">
                <a14:useLocalDpi xmlns:a14="http://schemas.microsoft.com/office/drawing/2010/main" val="0"/>
              </a:ext>
            </a:extLst>
          </a:blip>
          <a:srcRect t="51003" b="-51003"/>
          <a:stretch/>
        </p:blipFill>
        <p:spPr bwMode="auto">
          <a:xfrm>
            <a:off x="2276669" y="1096924"/>
            <a:ext cx="1423649" cy="28591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so_dots0149.gif"/>
          <p:cNvPicPr>
            <a:picLocks noChangeAspect="1" noChangeArrowheads="1"/>
          </p:cNvPicPr>
          <p:nvPr/>
        </p:nvPicPr>
        <p:blipFill rotWithShape="1">
          <a:blip r:embed="rId5">
            <a:extLst>
              <a:ext uri="{28A0092B-C50C-407E-A947-70E740481C1C}">
                <a14:useLocalDpi xmlns:a14="http://schemas.microsoft.com/office/drawing/2010/main" val="0"/>
              </a:ext>
            </a:extLst>
          </a:blip>
          <a:srcRect t="51688" b="-51688"/>
          <a:stretch/>
        </p:blipFill>
        <p:spPr bwMode="auto">
          <a:xfrm>
            <a:off x="517310" y="2743200"/>
            <a:ext cx="1363537" cy="2738437"/>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Straight Arrow Connector 32"/>
          <p:cNvCxnSpPr/>
          <p:nvPr/>
        </p:nvCxnSpPr>
        <p:spPr>
          <a:xfrm>
            <a:off x="5729239" y="5483224"/>
            <a:ext cx="3200400" cy="0"/>
          </a:xfrm>
          <a:prstGeom prst="straightConnector1">
            <a:avLst/>
          </a:prstGeom>
          <a:ln w="3492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7329439" y="3997166"/>
            <a:ext cx="0" cy="2751932"/>
          </a:xfrm>
          <a:prstGeom prst="straightConnector1">
            <a:avLst/>
          </a:prstGeom>
          <a:ln w="3492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6248397" y="5791200"/>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6248396" y="6096000"/>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6248398" y="4826792"/>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248399" y="5172074"/>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6629400" y="4706983"/>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8077200" y="4697458"/>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7008903" y="4673692"/>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7696200" y="4676869"/>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 name="Oval 1"/>
          <p:cNvSpPr/>
          <p:nvPr/>
        </p:nvSpPr>
        <p:spPr>
          <a:xfrm>
            <a:off x="3074218" y="1977958"/>
            <a:ext cx="440507" cy="38316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9" name="Oval 48"/>
          <p:cNvSpPr/>
          <p:nvPr/>
        </p:nvSpPr>
        <p:spPr>
          <a:xfrm>
            <a:off x="1303198" y="1938777"/>
            <a:ext cx="440507" cy="38316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0" name="Oval 49"/>
          <p:cNvSpPr/>
          <p:nvPr/>
        </p:nvSpPr>
        <p:spPr>
          <a:xfrm>
            <a:off x="1303198" y="3518492"/>
            <a:ext cx="440507" cy="38316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1" name="Oval 50"/>
          <p:cNvSpPr/>
          <p:nvPr/>
        </p:nvSpPr>
        <p:spPr>
          <a:xfrm>
            <a:off x="6630897" y="5608038"/>
            <a:ext cx="220253" cy="1915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3" name="Isosceles Triangle 72"/>
          <p:cNvSpPr/>
          <p:nvPr/>
        </p:nvSpPr>
        <p:spPr>
          <a:xfrm rot="3878319">
            <a:off x="6510955" y="5382764"/>
            <a:ext cx="680391" cy="568255"/>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9" name="Isosceles Triangle 58"/>
          <p:cNvSpPr/>
          <p:nvPr/>
        </p:nvSpPr>
        <p:spPr>
          <a:xfrm rot="2642337">
            <a:off x="6686518" y="5646464"/>
            <a:ext cx="544721" cy="253364"/>
          </a:xfrm>
          <a:prstGeom prst="triangl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7" name="Oval 66"/>
          <p:cNvSpPr/>
          <p:nvPr/>
        </p:nvSpPr>
        <p:spPr>
          <a:xfrm>
            <a:off x="3074538" y="1747196"/>
            <a:ext cx="440507" cy="383162"/>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9" name="Oval 68"/>
          <p:cNvSpPr/>
          <p:nvPr/>
        </p:nvSpPr>
        <p:spPr>
          <a:xfrm>
            <a:off x="1347390" y="1713419"/>
            <a:ext cx="440507" cy="383162"/>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1" name="Oval 70"/>
          <p:cNvSpPr/>
          <p:nvPr/>
        </p:nvSpPr>
        <p:spPr>
          <a:xfrm>
            <a:off x="1373340" y="3272996"/>
            <a:ext cx="440507" cy="383162"/>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5" name="Oval 74"/>
          <p:cNvSpPr/>
          <p:nvPr/>
        </p:nvSpPr>
        <p:spPr>
          <a:xfrm>
            <a:off x="8307091" y="550296"/>
            <a:ext cx="440507" cy="38316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6" name="Oval 75"/>
          <p:cNvSpPr/>
          <p:nvPr/>
        </p:nvSpPr>
        <p:spPr>
          <a:xfrm>
            <a:off x="8377233" y="304800"/>
            <a:ext cx="440507" cy="383162"/>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23" name="Straight Arrow Connector 22"/>
          <p:cNvCxnSpPr>
            <a:endCxn id="73" idx="4"/>
          </p:cNvCxnSpPr>
          <p:nvPr/>
        </p:nvCxnSpPr>
        <p:spPr>
          <a:xfrm>
            <a:off x="1199079" y="3444454"/>
            <a:ext cx="5541041" cy="2651546"/>
          </a:xfrm>
          <a:prstGeom prst="straightConnector1">
            <a:avLst/>
          </a:prstGeom>
          <a:ln w="25400">
            <a:solidFill>
              <a:srgbClr val="FF0000"/>
            </a:solidFill>
            <a:prstDash val="sysDash"/>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endCxn id="73" idx="0"/>
          </p:cNvCxnSpPr>
          <p:nvPr/>
        </p:nvCxnSpPr>
        <p:spPr>
          <a:xfrm>
            <a:off x="2988493" y="1905000"/>
            <a:ext cx="4119402" cy="3640193"/>
          </a:xfrm>
          <a:prstGeom prst="straightConnector1">
            <a:avLst/>
          </a:prstGeom>
          <a:ln w="25400">
            <a:solidFill>
              <a:srgbClr val="FF0000"/>
            </a:solidFill>
            <a:prstDash val="sysDash"/>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73" idx="2"/>
          </p:cNvCxnSpPr>
          <p:nvPr/>
        </p:nvCxnSpPr>
        <p:spPr>
          <a:xfrm>
            <a:off x="1295400" y="1905000"/>
            <a:ext cx="5153291" cy="3576182"/>
          </a:xfrm>
          <a:prstGeom prst="straightConnector1">
            <a:avLst/>
          </a:prstGeom>
          <a:ln w="25400">
            <a:solidFill>
              <a:srgbClr val="FF0000"/>
            </a:solidFill>
            <a:prstDash val="sysDash"/>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1351479" y="3693091"/>
            <a:ext cx="5657424" cy="2326709"/>
          </a:xfrm>
          <a:prstGeom prst="straightConnector1">
            <a:avLst/>
          </a:prstGeom>
          <a:ln w="25400">
            <a:solidFill>
              <a:srgbClr val="7030A0"/>
            </a:solidFill>
            <a:prstDash val="sysDash"/>
            <a:headEnd type="triangle" w="lg" len="lg"/>
            <a:tailEnd type="oval" w="lg" len="lg"/>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3140893" y="2153637"/>
            <a:ext cx="3967002" cy="3576182"/>
          </a:xfrm>
          <a:prstGeom prst="straightConnector1">
            <a:avLst/>
          </a:prstGeom>
          <a:ln w="25400">
            <a:solidFill>
              <a:srgbClr val="7030A0"/>
            </a:solidFill>
            <a:prstDash val="sysDash"/>
            <a:headEnd type="triangle" w="lg" len="lg"/>
            <a:tailEnd type="oval" w="lg" len="lg"/>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1447800" y="2153637"/>
            <a:ext cx="5153291" cy="3576182"/>
          </a:xfrm>
          <a:prstGeom prst="straightConnector1">
            <a:avLst/>
          </a:prstGeom>
          <a:ln w="25400">
            <a:solidFill>
              <a:srgbClr val="7030A0"/>
            </a:solidFill>
            <a:prstDash val="sysDash"/>
            <a:headEnd type="triangle" w="lg" len="lg"/>
            <a:tailEnd type="oval" w="lg" len="lg"/>
          </a:ln>
        </p:spPr>
        <p:style>
          <a:lnRef idx="1">
            <a:schemeClr val="accent1"/>
          </a:lnRef>
          <a:fillRef idx="0">
            <a:schemeClr val="accent1"/>
          </a:fillRef>
          <a:effectRef idx="0">
            <a:schemeClr val="accent1"/>
          </a:effectRef>
          <a:fontRef idx="minor">
            <a:schemeClr val="tx1"/>
          </a:fontRef>
        </p:style>
      </p:cxnSp>
      <p:sp>
        <p:nvSpPr>
          <p:cNvPr id="82" name="Down Arrow 81"/>
          <p:cNvSpPr/>
          <p:nvPr/>
        </p:nvSpPr>
        <p:spPr>
          <a:xfrm rot="7385936">
            <a:off x="3605860" y="3754467"/>
            <a:ext cx="727480" cy="3453429"/>
          </a:xfrm>
          <a:prstGeom prst="downArrow">
            <a:avLst/>
          </a:prstGeom>
          <a:solidFill>
            <a:srgbClr val="7030A0">
              <a:alpha val="57000"/>
            </a:srgbClr>
          </a:solidFill>
          <a:ln>
            <a:solidFill>
              <a:srgbClr val="7030A0">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Down Arrow 82"/>
          <p:cNvSpPr/>
          <p:nvPr/>
        </p:nvSpPr>
        <p:spPr>
          <a:xfrm rot="18440740">
            <a:off x="5107176" y="1201149"/>
            <a:ext cx="727480" cy="3718620"/>
          </a:xfrm>
          <a:prstGeom prst="downArrow">
            <a:avLst/>
          </a:prstGeom>
          <a:solidFill>
            <a:srgbClr val="FF0000">
              <a:alpha val="57000"/>
            </a:srgbClr>
          </a:solidFill>
          <a:ln>
            <a:solidFill>
              <a:srgbClr val="FF0000">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5742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0636" t="25557" r="8315" b="30442"/>
          <a:stretch/>
        </p:blipFill>
        <p:spPr>
          <a:xfrm>
            <a:off x="990600" y="1455366"/>
            <a:ext cx="7360920" cy="5168305"/>
          </a:xfrm>
          <a:prstGeom prst="rect">
            <a:avLst/>
          </a:prstGeom>
        </p:spPr>
      </p:pic>
      <p:sp>
        <p:nvSpPr>
          <p:cNvPr id="5" name="Content Placeholder 2"/>
          <p:cNvSpPr>
            <a:spLocks noGrp="1"/>
          </p:cNvSpPr>
          <p:nvPr>
            <p:ph idx="1"/>
          </p:nvPr>
        </p:nvSpPr>
        <p:spPr>
          <a:xfrm>
            <a:off x="838200" y="304800"/>
            <a:ext cx="7391400" cy="1219200"/>
          </a:xfrm>
        </p:spPr>
        <p:txBody>
          <a:bodyPr>
            <a:normAutofit/>
          </a:bodyPr>
          <a:lstStyle/>
          <a:p>
            <a:pPr marL="0" indent="0">
              <a:buNone/>
            </a:pPr>
            <a:r>
              <a:rPr lang="en-US" b="1" dirty="0" smtClean="0"/>
              <a:t>Dim-reduction recipe doesn’t matter: </a:t>
            </a:r>
          </a:p>
          <a:p>
            <a:pPr marL="0" indent="0">
              <a:buNone/>
            </a:pPr>
            <a:r>
              <a:rPr lang="en-US" dirty="0" err="1" smtClean="0"/>
              <a:t>Isomap</a:t>
            </a:r>
            <a:r>
              <a:rPr lang="en-US" dirty="0" smtClean="0"/>
              <a:t> </a:t>
            </a:r>
            <a:r>
              <a:rPr lang="en-US" dirty="0">
                <a:latin typeface="Symbol" pitchFamily="18" charset="2"/>
              </a:rPr>
              <a:t>~</a:t>
            </a:r>
            <a:r>
              <a:rPr lang="en-US" dirty="0" smtClean="0">
                <a:latin typeface="Symbol" pitchFamily="18" charset="2"/>
              </a:rPr>
              <a:t> </a:t>
            </a:r>
            <a:r>
              <a:rPr lang="en-US" dirty="0" smtClean="0"/>
              <a:t>Local Linear Embedding (“LLE”) </a:t>
            </a:r>
            <a:endParaRPr lang="en-US" dirty="0"/>
          </a:p>
        </p:txBody>
      </p:sp>
    </p:spTree>
    <p:extLst>
      <p:ext uri="{BB962C8B-B14F-4D97-AF65-F5344CB8AC3E}">
        <p14:creationId xmlns:p14="http://schemas.microsoft.com/office/powerpoint/2010/main" val="1903617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7709"/>
            <a:ext cx="7315200" cy="2110582"/>
          </a:xfrm>
        </p:spPr>
        <p:txBody>
          <a:bodyPr>
            <a:normAutofit/>
          </a:bodyPr>
          <a:lstStyle/>
          <a:p>
            <a:pPr marL="0" indent="0">
              <a:buNone/>
            </a:pPr>
            <a:r>
              <a:rPr lang="en-US" dirty="0" smtClean="0"/>
              <a:t>Reconstruction fidelity varies by…</a:t>
            </a:r>
          </a:p>
          <a:p>
            <a:r>
              <a:rPr lang="en-US" dirty="0" smtClean="0"/>
              <a:t># pearls</a:t>
            </a:r>
          </a:p>
          <a:p>
            <a:r>
              <a:rPr lang="en-US" dirty="0" smtClean="0"/>
              <a:t>Manifold &amp; sensory dimension</a:t>
            </a:r>
          </a:p>
          <a:p>
            <a:pPr marL="0" indent="0">
              <a:buNone/>
            </a:pPr>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4200" y="2438400"/>
            <a:ext cx="5985164" cy="4419600"/>
          </a:xfrm>
          <a:prstGeom prst="rect">
            <a:avLst/>
          </a:prstGeom>
        </p:spPr>
      </p:pic>
      <p:sp>
        <p:nvSpPr>
          <p:cNvPr id="4" name="TextBox 3"/>
          <p:cNvSpPr txBox="1"/>
          <p:nvPr/>
        </p:nvSpPr>
        <p:spPr>
          <a:xfrm>
            <a:off x="838200" y="4022651"/>
            <a:ext cx="2667000" cy="646331"/>
          </a:xfrm>
          <a:prstGeom prst="rect">
            <a:avLst/>
          </a:prstGeom>
          <a:noFill/>
        </p:spPr>
        <p:txBody>
          <a:bodyPr wrap="square" rtlCol="0">
            <a:spAutoFit/>
          </a:bodyPr>
          <a:lstStyle/>
          <a:p>
            <a:r>
              <a:rPr lang="en-US" sz="3600" b="1" dirty="0" smtClean="0"/>
              <a:t>Why?</a:t>
            </a:r>
            <a:endParaRPr lang="en-US" sz="3600" b="1" dirty="0"/>
          </a:p>
        </p:txBody>
      </p:sp>
      <p:graphicFrame>
        <p:nvGraphicFramePr>
          <p:cNvPr id="5" name="Table 4"/>
          <p:cNvGraphicFramePr>
            <a:graphicFrameLocks noGrp="1"/>
          </p:cNvGraphicFramePr>
          <p:nvPr>
            <p:extLst>
              <p:ext uri="{D42A27DB-BD31-4B8C-83A1-F6EECF244321}">
                <p14:modId xmlns:p14="http://schemas.microsoft.com/office/powerpoint/2010/main" val="2752021074"/>
              </p:ext>
            </p:extLst>
          </p:nvPr>
        </p:nvGraphicFramePr>
        <p:xfrm>
          <a:off x="609600" y="1676400"/>
          <a:ext cx="6096000" cy="74168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r>
                        <a:rPr lang="en-US" b="1" dirty="0" smtClean="0">
                          <a:solidFill>
                            <a:schemeClr val="tx1"/>
                          </a:solidFill>
                        </a:rPr>
                        <a:t>“grid” d=2</a:t>
                      </a:r>
                      <a:endParaRPr lang="en-US" b="1" dirty="0">
                        <a:solidFill>
                          <a:schemeClr val="tx1"/>
                        </a:solidFill>
                      </a:endParaRPr>
                    </a:p>
                  </a:txBody>
                  <a:tcPr>
                    <a:solidFill>
                      <a:srgbClr val="7030A0">
                        <a:alpha val="19000"/>
                      </a:srgbClr>
                    </a:solidFill>
                  </a:tcPr>
                </a:tc>
                <a:tc>
                  <a:txBody>
                    <a:bodyPr/>
                    <a:lstStyle/>
                    <a:p>
                      <a:r>
                        <a:rPr lang="en-US" b="1" dirty="0" smtClean="0">
                          <a:solidFill>
                            <a:schemeClr val="tx1"/>
                          </a:solidFill>
                        </a:rPr>
                        <a:t>5 x 5</a:t>
                      </a:r>
                      <a:endParaRPr lang="en-US" b="1" dirty="0">
                        <a:solidFill>
                          <a:schemeClr val="tx1"/>
                        </a:solidFill>
                      </a:endParaRPr>
                    </a:p>
                  </a:txBody>
                  <a:tcPr>
                    <a:solidFill>
                      <a:srgbClr val="7030A0">
                        <a:alpha val="19000"/>
                      </a:srgbClr>
                    </a:solidFill>
                  </a:tcPr>
                </a:tc>
                <a:tc>
                  <a:txBody>
                    <a:bodyPr/>
                    <a:lstStyle/>
                    <a:p>
                      <a:r>
                        <a:rPr lang="en-US" b="1" dirty="0" smtClean="0">
                          <a:solidFill>
                            <a:srgbClr val="FF0000"/>
                          </a:solidFill>
                        </a:rPr>
                        <a:t>8 x 8</a:t>
                      </a:r>
                      <a:endParaRPr lang="en-US" b="1" dirty="0">
                        <a:solidFill>
                          <a:srgbClr val="FF0000"/>
                        </a:solidFill>
                      </a:endParaRPr>
                    </a:p>
                  </a:txBody>
                  <a:tcPr>
                    <a:solidFill>
                      <a:srgbClr val="7030A0">
                        <a:alpha val="19000"/>
                      </a:srgbClr>
                    </a:solidFill>
                  </a:tcPr>
                </a:tc>
                <a:tc>
                  <a:txBody>
                    <a:bodyPr/>
                    <a:lstStyle/>
                    <a:p>
                      <a:r>
                        <a:rPr lang="en-US" b="1" dirty="0" smtClean="0">
                          <a:solidFill>
                            <a:srgbClr val="00B050"/>
                          </a:solidFill>
                        </a:rPr>
                        <a:t>11</a:t>
                      </a:r>
                      <a:r>
                        <a:rPr lang="en-US" b="1" baseline="0" dirty="0" smtClean="0">
                          <a:solidFill>
                            <a:srgbClr val="00B050"/>
                          </a:solidFill>
                        </a:rPr>
                        <a:t> x 11</a:t>
                      </a:r>
                      <a:endParaRPr lang="en-US" b="1" dirty="0">
                        <a:solidFill>
                          <a:srgbClr val="00B050"/>
                        </a:solidFill>
                      </a:endParaRPr>
                    </a:p>
                  </a:txBody>
                  <a:tcPr>
                    <a:solidFill>
                      <a:srgbClr val="7030A0">
                        <a:alpha val="19000"/>
                      </a:srgbClr>
                    </a:solidFill>
                  </a:tcPr>
                </a:tc>
              </a:tr>
              <a:tr h="370840">
                <a:tc>
                  <a:txBody>
                    <a:bodyPr/>
                    <a:lstStyle/>
                    <a:p>
                      <a:r>
                        <a:rPr lang="en-US" b="1" dirty="0" smtClean="0"/>
                        <a:t>“box” d=3</a:t>
                      </a:r>
                      <a:endParaRPr lang="en-US" b="1" dirty="0"/>
                    </a:p>
                  </a:txBody>
                  <a:tcPr>
                    <a:solidFill>
                      <a:srgbClr val="7030A0">
                        <a:alpha val="19000"/>
                      </a:srgbClr>
                    </a:solidFill>
                  </a:tcPr>
                </a:tc>
                <a:tc>
                  <a:txBody>
                    <a:bodyPr/>
                    <a:lstStyle/>
                    <a:p>
                      <a:r>
                        <a:rPr lang="en-US" b="1" dirty="0" smtClean="0">
                          <a:solidFill>
                            <a:srgbClr val="0070C0"/>
                          </a:solidFill>
                        </a:rPr>
                        <a:t>4 x 4 x 4</a:t>
                      </a:r>
                      <a:endParaRPr lang="en-US" b="1" dirty="0">
                        <a:solidFill>
                          <a:srgbClr val="0070C0"/>
                        </a:solidFill>
                      </a:endParaRPr>
                    </a:p>
                  </a:txBody>
                  <a:tcPr>
                    <a:solidFill>
                      <a:srgbClr val="7030A0">
                        <a:alpha val="19000"/>
                      </a:srgbClr>
                    </a:solidFill>
                  </a:tcPr>
                </a:tc>
                <a:tc>
                  <a:txBody>
                    <a:bodyPr/>
                    <a:lstStyle/>
                    <a:p>
                      <a:r>
                        <a:rPr lang="en-US" b="1" dirty="0" smtClean="0">
                          <a:solidFill>
                            <a:srgbClr val="7030A0"/>
                          </a:solidFill>
                        </a:rPr>
                        <a:t>6 x</a:t>
                      </a:r>
                      <a:r>
                        <a:rPr lang="en-US" b="1" baseline="0" dirty="0" smtClean="0">
                          <a:solidFill>
                            <a:srgbClr val="7030A0"/>
                          </a:solidFill>
                        </a:rPr>
                        <a:t> 6 x 6</a:t>
                      </a:r>
                      <a:endParaRPr lang="en-US" b="1" dirty="0">
                        <a:solidFill>
                          <a:srgbClr val="7030A0"/>
                        </a:solidFill>
                      </a:endParaRPr>
                    </a:p>
                  </a:txBody>
                  <a:tcPr>
                    <a:solidFill>
                      <a:srgbClr val="7030A0">
                        <a:alpha val="19000"/>
                      </a:srgbClr>
                    </a:solidFill>
                  </a:tcPr>
                </a:tc>
                <a:tc>
                  <a:txBody>
                    <a:bodyPr/>
                    <a:lstStyle/>
                    <a:p>
                      <a:endParaRPr lang="en-US" b="1" dirty="0"/>
                    </a:p>
                  </a:txBody>
                  <a:tcPr>
                    <a:solidFill>
                      <a:srgbClr val="7030A0">
                        <a:alpha val="19000"/>
                      </a:srgbClr>
                    </a:solidFill>
                  </a:tcPr>
                </a:tc>
              </a:tr>
            </a:tbl>
          </a:graphicData>
        </a:graphic>
      </p:graphicFrame>
    </p:spTree>
    <p:extLst>
      <p:ext uri="{BB962C8B-B14F-4D97-AF65-F5344CB8AC3E}">
        <p14:creationId xmlns:p14="http://schemas.microsoft.com/office/powerpoint/2010/main" val="41584366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7742" y="300277"/>
            <a:ext cx="8272857" cy="842723"/>
          </a:xfrm>
        </p:spPr>
        <p:txBody>
          <a:bodyPr>
            <a:normAutofit fontScale="90000"/>
          </a:bodyPr>
          <a:lstStyle/>
          <a:p>
            <a:pPr algn="l"/>
            <a:r>
              <a:rPr lang="en-US" sz="3600" dirty="0" smtClean="0"/>
              <a:t>Scaling heuristic: minimum “pearls per axis”</a:t>
            </a:r>
            <a:r>
              <a:rPr lang="en-US" dirty="0" smtClean="0"/>
              <a:t/>
            </a:r>
            <a:br>
              <a:rPr lang="en-US" dirty="0" smtClean="0"/>
            </a:br>
            <a:endParaRPr lang="en-US" dirty="0"/>
          </a:p>
        </p:txBody>
      </p:sp>
      <p:sp>
        <p:nvSpPr>
          <p:cNvPr id="4" name="Cube 3"/>
          <p:cNvSpPr/>
          <p:nvPr/>
        </p:nvSpPr>
        <p:spPr>
          <a:xfrm>
            <a:off x="417180" y="1314631"/>
            <a:ext cx="2893219" cy="2514600"/>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p:nvPr/>
        </p:nvCxnSpPr>
        <p:spPr>
          <a:xfrm>
            <a:off x="1692684" y="1438455"/>
            <a:ext cx="26811" cy="2207418"/>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1389382" y="1433693"/>
            <a:ext cx="608103" cy="2395538"/>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549685" y="2705280"/>
            <a:ext cx="2590796" cy="14289"/>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811634" y="1764686"/>
            <a:ext cx="1762101" cy="1881187"/>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273585" y="1438455"/>
            <a:ext cx="723900" cy="2207418"/>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49685" y="2216106"/>
            <a:ext cx="2286000" cy="972964"/>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1719495" y="2560024"/>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4308253">
            <a:off x="1448577" y="2963477"/>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rot="1403332">
            <a:off x="927100" y="2367824"/>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rot="18621135">
            <a:off x="1582272" y="2240308"/>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7140323">
            <a:off x="1162100" y="2931796"/>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rot="16200000">
            <a:off x="1268330" y="2103992"/>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flipH="1">
            <a:off x="4267200" y="1370465"/>
            <a:ext cx="2881744" cy="3353935"/>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rot="18621135">
            <a:off x="4532777" y="2011840"/>
            <a:ext cx="2876020" cy="1579583"/>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4308253">
            <a:off x="5766238" y="1734230"/>
            <a:ext cx="233180" cy="205956"/>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4308253">
            <a:off x="6034709" y="2679688"/>
            <a:ext cx="233180" cy="205956"/>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4308253">
            <a:off x="7032353" y="2296872"/>
            <a:ext cx="233180" cy="205956"/>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288880" y="4724400"/>
            <a:ext cx="6016920" cy="2000548"/>
          </a:xfrm>
          <a:prstGeom prst="rect">
            <a:avLst/>
          </a:prstGeom>
          <a:noFill/>
        </p:spPr>
        <p:txBody>
          <a:bodyPr wrap="square" rtlCol="0">
            <a:spAutoFit/>
          </a:bodyPr>
          <a:lstStyle/>
          <a:p>
            <a:pPr marL="285750" indent="-285750">
              <a:buFont typeface="Arial" pitchFamily="34" charset="0"/>
              <a:buChar char="•"/>
            </a:pPr>
            <a:r>
              <a:rPr lang="en-US" sz="2400" dirty="0" smtClean="0"/>
              <a:t>(</a:t>
            </a:r>
            <a:r>
              <a:rPr lang="en-US" sz="2400" i="1" dirty="0" smtClean="0"/>
              <a:t>low-D + 1</a:t>
            </a:r>
            <a:r>
              <a:rPr lang="en-US" sz="2400" dirty="0" smtClean="0"/>
              <a:t>) points define local interpolation (</a:t>
            </a:r>
            <a:r>
              <a:rPr lang="en-US" sz="2400" dirty="0" err="1" smtClean="0"/>
              <a:t>cont’s</a:t>
            </a:r>
            <a:r>
              <a:rPr lang="en-US" sz="2400" dirty="0" smtClean="0"/>
              <a:t>  plane/polygon)</a:t>
            </a:r>
          </a:p>
          <a:p>
            <a:pPr marL="285750" indent="-285750">
              <a:buFont typeface="Arial" pitchFamily="34" charset="0"/>
              <a:buChar char="•"/>
            </a:pPr>
            <a:r>
              <a:rPr lang="en-US" sz="2400" dirty="0" smtClean="0"/>
              <a:t># axes = {25, 64, 121}</a:t>
            </a:r>
          </a:p>
          <a:p>
            <a:pPr marL="285750" indent="-285750">
              <a:buFont typeface="Arial" pitchFamily="34" charset="0"/>
              <a:buChar char="•"/>
            </a:pPr>
            <a:endParaRPr lang="en-US" sz="2400" dirty="0"/>
          </a:p>
          <a:p>
            <a:pPr marL="285750" indent="-285750">
              <a:buFont typeface="Arial" pitchFamily="34" charset="0"/>
              <a:buChar char="•"/>
            </a:pPr>
            <a:r>
              <a:rPr lang="en-US" sz="2800" b="1" dirty="0" smtClean="0"/>
              <a:t>Min # pearls = (</a:t>
            </a:r>
            <a:r>
              <a:rPr lang="en-US" sz="2800" b="1" i="1" dirty="0" smtClean="0"/>
              <a:t>low-D + 1 </a:t>
            </a:r>
            <a:r>
              <a:rPr lang="en-US" sz="2800" b="1" dirty="0" smtClean="0"/>
              <a:t>) X (#axes)</a:t>
            </a:r>
            <a:endParaRPr lang="en-US" sz="2800" b="1" dirty="0"/>
          </a:p>
        </p:txBody>
      </p:sp>
      <p:sp>
        <p:nvSpPr>
          <p:cNvPr id="34" name="Freeform 33"/>
          <p:cNvSpPr/>
          <p:nvPr/>
        </p:nvSpPr>
        <p:spPr>
          <a:xfrm>
            <a:off x="5708071" y="1802601"/>
            <a:ext cx="1440872" cy="1020234"/>
          </a:xfrm>
          <a:custGeom>
            <a:avLst/>
            <a:gdLst>
              <a:gd name="connsiteX0" fmla="*/ 0 w 1233054"/>
              <a:gd name="connsiteY0" fmla="*/ 41563 h 1080654"/>
              <a:gd name="connsiteX1" fmla="*/ 0 w 1233054"/>
              <a:gd name="connsiteY1" fmla="*/ 41563 h 1080654"/>
              <a:gd name="connsiteX2" fmla="*/ 1233054 w 1233054"/>
              <a:gd name="connsiteY2" fmla="*/ 0 h 1080654"/>
              <a:gd name="connsiteX3" fmla="*/ 678872 w 1233054"/>
              <a:gd name="connsiteY3" fmla="*/ 1080654 h 1080654"/>
              <a:gd name="connsiteX4" fmla="*/ 83127 w 1233054"/>
              <a:gd name="connsiteY4" fmla="*/ 83127 h 1080654"/>
              <a:gd name="connsiteX0" fmla="*/ 0 w 1233054"/>
              <a:gd name="connsiteY0" fmla="*/ 41563 h 845126"/>
              <a:gd name="connsiteX1" fmla="*/ 0 w 1233054"/>
              <a:gd name="connsiteY1" fmla="*/ 41563 h 845126"/>
              <a:gd name="connsiteX2" fmla="*/ 1233054 w 1233054"/>
              <a:gd name="connsiteY2" fmla="*/ 0 h 845126"/>
              <a:gd name="connsiteX3" fmla="*/ 304799 w 1233054"/>
              <a:gd name="connsiteY3" fmla="*/ 845126 h 845126"/>
              <a:gd name="connsiteX4" fmla="*/ 83127 w 1233054"/>
              <a:gd name="connsiteY4" fmla="*/ 83127 h 845126"/>
              <a:gd name="connsiteX0" fmla="*/ 0 w 1066800"/>
              <a:gd name="connsiteY0" fmla="*/ 0 h 803563"/>
              <a:gd name="connsiteX1" fmla="*/ 0 w 1066800"/>
              <a:gd name="connsiteY1" fmla="*/ 0 h 803563"/>
              <a:gd name="connsiteX2" fmla="*/ 1066800 w 1066800"/>
              <a:gd name="connsiteY2" fmla="*/ 471055 h 803563"/>
              <a:gd name="connsiteX3" fmla="*/ 304799 w 1066800"/>
              <a:gd name="connsiteY3" fmla="*/ 803563 h 803563"/>
              <a:gd name="connsiteX4" fmla="*/ 83127 w 1066800"/>
              <a:gd name="connsiteY4" fmla="*/ 41564 h 803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6800" h="803563">
                <a:moveTo>
                  <a:pt x="0" y="0"/>
                </a:moveTo>
                <a:lnTo>
                  <a:pt x="0" y="0"/>
                </a:lnTo>
                <a:lnTo>
                  <a:pt x="1066800" y="471055"/>
                </a:lnTo>
                <a:lnTo>
                  <a:pt x="304799" y="803563"/>
                </a:lnTo>
                <a:lnTo>
                  <a:pt x="83127" y="41564"/>
                </a:lnTo>
              </a:path>
            </a:pathLst>
          </a:custGeom>
          <a:solidFill>
            <a:srgbClr val="FF0000">
              <a:alpha val="48000"/>
            </a:srgbClr>
          </a:solidFill>
          <a:ln>
            <a:solidFill>
              <a:srgbClr val="FF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40" name="Group 39"/>
          <p:cNvGrpSpPr/>
          <p:nvPr/>
        </p:nvGrpSpPr>
        <p:grpSpPr>
          <a:xfrm rot="20332521">
            <a:off x="1985413" y="2047146"/>
            <a:ext cx="392600" cy="402423"/>
            <a:chOff x="6999397" y="2968037"/>
            <a:chExt cx="1131588" cy="1006908"/>
          </a:xfrm>
        </p:grpSpPr>
        <p:sp>
          <p:nvSpPr>
            <p:cNvPr id="36" name="Oval 35"/>
            <p:cNvSpPr/>
            <p:nvPr/>
          </p:nvSpPr>
          <p:spPr>
            <a:xfrm rot="4308253">
              <a:off x="7017043" y="2981649"/>
              <a:ext cx="233180" cy="205956"/>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rot="4308253">
              <a:off x="7197555" y="3755377"/>
              <a:ext cx="233180" cy="205956"/>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rot="4308253">
              <a:off x="7911417" y="3469544"/>
              <a:ext cx="233180" cy="205956"/>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a:off x="6999397" y="3073758"/>
              <a:ext cx="1066800" cy="803563"/>
            </a:xfrm>
            <a:custGeom>
              <a:avLst/>
              <a:gdLst>
                <a:gd name="connsiteX0" fmla="*/ 0 w 1233054"/>
                <a:gd name="connsiteY0" fmla="*/ 41563 h 1080654"/>
                <a:gd name="connsiteX1" fmla="*/ 0 w 1233054"/>
                <a:gd name="connsiteY1" fmla="*/ 41563 h 1080654"/>
                <a:gd name="connsiteX2" fmla="*/ 1233054 w 1233054"/>
                <a:gd name="connsiteY2" fmla="*/ 0 h 1080654"/>
                <a:gd name="connsiteX3" fmla="*/ 678872 w 1233054"/>
                <a:gd name="connsiteY3" fmla="*/ 1080654 h 1080654"/>
                <a:gd name="connsiteX4" fmla="*/ 83127 w 1233054"/>
                <a:gd name="connsiteY4" fmla="*/ 83127 h 1080654"/>
                <a:gd name="connsiteX0" fmla="*/ 0 w 1233054"/>
                <a:gd name="connsiteY0" fmla="*/ 41563 h 845126"/>
                <a:gd name="connsiteX1" fmla="*/ 0 w 1233054"/>
                <a:gd name="connsiteY1" fmla="*/ 41563 h 845126"/>
                <a:gd name="connsiteX2" fmla="*/ 1233054 w 1233054"/>
                <a:gd name="connsiteY2" fmla="*/ 0 h 845126"/>
                <a:gd name="connsiteX3" fmla="*/ 304799 w 1233054"/>
                <a:gd name="connsiteY3" fmla="*/ 845126 h 845126"/>
                <a:gd name="connsiteX4" fmla="*/ 83127 w 1233054"/>
                <a:gd name="connsiteY4" fmla="*/ 83127 h 845126"/>
                <a:gd name="connsiteX0" fmla="*/ 0 w 1066800"/>
                <a:gd name="connsiteY0" fmla="*/ 0 h 803563"/>
                <a:gd name="connsiteX1" fmla="*/ 0 w 1066800"/>
                <a:gd name="connsiteY1" fmla="*/ 0 h 803563"/>
                <a:gd name="connsiteX2" fmla="*/ 1066800 w 1066800"/>
                <a:gd name="connsiteY2" fmla="*/ 471055 h 803563"/>
                <a:gd name="connsiteX3" fmla="*/ 304799 w 1066800"/>
                <a:gd name="connsiteY3" fmla="*/ 803563 h 803563"/>
                <a:gd name="connsiteX4" fmla="*/ 83127 w 1066800"/>
                <a:gd name="connsiteY4" fmla="*/ 41564 h 803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6800" h="803563">
                  <a:moveTo>
                    <a:pt x="0" y="0"/>
                  </a:moveTo>
                  <a:lnTo>
                    <a:pt x="0" y="0"/>
                  </a:lnTo>
                  <a:lnTo>
                    <a:pt x="1066800" y="471055"/>
                  </a:lnTo>
                  <a:lnTo>
                    <a:pt x="304799" y="803563"/>
                  </a:lnTo>
                  <a:lnTo>
                    <a:pt x="83127" y="41564"/>
                  </a:lnTo>
                </a:path>
              </a:pathLst>
            </a:custGeom>
            <a:solidFill>
              <a:srgbClr val="FF0000">
                <a:alpha val="48000"/>
              </a:srgbClr>
            </a:solidFill>
            <a:ln>
              <a:solidFill>
                <a:srgbClr val="FF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41" name="Group 40"/>
          <p:cNvGrpSpPr/>
          <p:nvPr/>
        </p:nvGrpSpPr>
        <p:grpSpPr>
          <a:xfrm rot="3500443">
            <a:off x="1019883" y="2304588"/>
            <a:ext cx="399713" cy="462170"/>
            <a:chOff x="6999397" y="2968037"/>
            <a:chExt cx="1131588" cy="1006908"/>
          </a:xfrm>
        </p:grpSpPr>
        <p:sp>
          <p:nvSpPr>
            <p:cNvPr id="42" name="Oval 41"/>
            <p:cNvSpPr/>
            <p:nvPr/>
          </p:nvSpPr>
          <p:spPr>
            <a:xfrm rot="4308253">
              <a:off x="7017043" y="2981649"/>
              <a:ext cx="233180" cy="205956"/>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rot="4308253">
              <a:off x="7197555" y="3755377"/>
              <a:ext cx="233180" cy="205956"/>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rot="4308253">
              <a:off x="7911417" y="3469544"/>
              <a:ext cx="233180" cy="205956"/>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6999397" y="3073758"/>
              <a:ext cx="1066800" cy="803563"/>
            </a:xfrm>
            <a:custGeom>
              <a:avLst/>
              <a:gdLst>
                <a:gd name="connsiteX0" fmla="*/ 0 w 1233054"/>
                <a:gd name="connsiteY0" fmla="*/ 41563 h 1080654"/>
                <a:gd name="connsiteX1" fmla="*/ 0 w 1233054"/>
                <a:gd name="connsiteY1" fmla="*/ 41563 h 1080654"/>
                <a:gd name="connsiteX2" fmla="*/ 1233054 w 1233054"/>
                <a:gd name="connsiteY2" fmla="*/ 0 h 1080654"/>
                <a:gd name="connsiteX3" fmla="*/ 678872 w 1233054"/>
                <a:gd name="connsiteY3" fmla="*/ 1080654 h 1080654"/>
                <a:gd name="connsiteX4" fmla="*/ 83127 w 1233054"/>
                <a:gd name="connsiteY4" fmla="*/ 83127 h 1080654"/>
                <a:gd name="connsiteX0" fmla="*/ 0 w 1233054"/>
                <a:gd name="connsiteY0" fmla="*/ 41563 h 845126"/>
                <a:gd name="connsiteX1" fmla="*/ 0 w 1233054"/>
                <a:gd name="connsiteY1" fmla="*/ 41563 h 845126"/>
                <a:gd name="connsiteX2" fmla="*/ 1233054 w 1233054"/>
                <a:gd name="connsiteY2" fmla="*/ 0 h 845126"/>
                <a:gd name="connsiteX3" fmla="*/ 304799 w 1233054"/>
                <a:gd name="connsiteY3" fmla="*/ 845126 h 845126"/>
                <a:gd name="connsiteX4" fmla="*/ 83127 w 1233054"/>
                <a:gd name="connsiteY4" fmla="*/ 83127 h 845126"/>
                <a:gd name="connsiteX0" fmla="*/ 0 w 1066800"/>
                <a:gd name="connsiteY0" fmla="*/ 0 h 803563"/>
                <a:gd name="connsiteX1" fmla="*/ 0 w 1066800"/>
                <a:gd name="connsiteY1" fmla="*/ 0 h 803563"/>
                <a:gd name="connsiteX2" fmla="*/ 1066800 w 1066800"/>
                <a:gd name="connsiteY2" fmla="*/ 471055 h 803563"/>
                <a:gd name="connsiteX3" fmla="*/ 304799 w 1066800"/>
                <a:gd name="connsiteY3" fmla="*/ 803563 h 803563"/>
                <a:gd name="connsiteX4" fmla="*/ 83127 w 1066800"/>
                <a:gd name="connsiteY4" fmla="*/ 41564 h 803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6800" h="803563">
                  <a:moveTo>
                    <a:pt x="0" y="0"/>
                  </a:moveTo>
                  <a:lnTo>
                    <a:pt x="0" y="0"/>
                  </a:lnTo>
                  <a:lnTo>
                    <a:pt x="1066800" y="471055"/>
                  </a:lnTo>
                  <a:lnTo>
                    <a:pt x="304799" y="803563"/>
                  </a:lnTo>
                  <a:lnTo>
                    <a:pt x="83127" y="41564"/>
                  </a:lnTo>
                </a:path>
              </a:pathLst>
            </a:custGeom>
            <a:solidFill>
              <a:srgbClr val="FF0000">
                <a:alpha val="48000"/>
              </a:srgbClr>
            </a:solidFill>
            <a:ln>
              <a:solidFill>
                <a:srgbClr val="FF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46" name="Group 45"/>
          <p:cNvGrpSpPr/>
          <p:nvPr/>
        </p:nvGrpSpPr>
        <p:grpSpPr>
          <a:xfrm>
            <a:off x="1340356" y="3072647"/>
            <a:ext cx="365733" cy="416817"/>
            <a:chOff x="6999397" y="2968037"/>
            <a:chExt cx="1131588" cy="1006908"/>
          </a:xfrm>
        </p:grpSpPr>
        <p:sp>
          <p:nvSpPr>
            <p:cNvPr id="47" name="Oval 46"/>
            <p:cNvSpPr/>
            <p:nvPr/>
          </p:nvSpPr>
          <p:spPr>
            <a:xfrm rot="4308253">
              <a:off x="7017043" y="2981649"/>
              <a:ext cx="233180" cy="205956"/>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rot="4308253">
              <a:off x="7197555" y="3755377"/>
              <a:ext cx="233180" cy="205956"/>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rot="4308253">
              <a:off x="7911417" y="3469544"/>
              <a:ext cx="233180" cy="205956"/>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6999397" y="3073758"/>
              <a:ext cx="1066800" cy="803563"/>
            </a:xfrm>
            <a:custGeom>
              <a:avLst/>
              <a:gdLst>
                <a:gd name="connsiteX0" fmla="*/ 0 w 1233054"/>
                <a:gd name="connsiteY0" fmla="*/ 41563 h 1080654"/>
                <a:gd name="connsiteX1" fmla="*/ 0 w 1233054"/>
                <a:gd name="connsiteY1" fmla="*/ 41563 h 1080654"/>
                <a:gd name="connsiteX2" fmla="*/ 1233054 w 1233054"/>
                <a:gd name="connsiteY2" fmla="*/ 0 h 1080654"/>
                <a:gd name="connsiteX3" fmla="*/ 678872 w 1233054"/>
                <a:gd name="connsiteY3" fmla="*/ 1080654 h 1080654"/>
                <a:gd name="connsiteX4" fmla="*/ 83127 w 1233054"/>
                <a:gd name="connsiteY4" fmla="*/ 83127 h 1080654"/>
                <a:gd name="connsiteX0" fmla="*/ 0 w 1233054"/>
                <a:gd name="connsiteY0" fmla="*/ 41563 h 845126"/>
                <a:gd name="connsiteX1" fmla="*/ 0 w 1233054"/>
                <a:gd name="connsiteY1" fmla="*/ 41563 h 845126"/>
                <a:gd name="connsiteX2" fmla="*/ 1233054 w 1233054"/>
                <a:gd name="connsiteY2" fmla="*/ 0 h 845126"/>
                <a:gd name="connsiteX3" fmla="*/ 304799 w 1233054"/>
                <a:gd name="connsiteY3" fmla="*/ 845126 h 845126"/>
                <a:gd name="connsiteX4" fmla="*/ 83127 w 1233054"/>
                <a:gd name="connsiteY4" fmla="*/ 83127 h 845126"/>
                <a:gd name="connsiteX0" fmla="*/ 0 w 1066800"/>
                <a:gd name="connsiteY0" fmla="*/ 0 h 803563"/>
                <a:gd name="connsiteX1" fmla="*/ 0 w 1066800"/>
                <a:gd name="connsiteY1" fmla="*/ 0 h 803563"/>
                <a:gd name="connsiteX2" fmla="*/ 1066800 w 1066800"/>
                <a:gd name="connsiteY2" fmla="*/ 471055 h 803563"/>
                <a:gd name="connsiteX3" fmla="*/ 304799 w 1066800"/>
                <a:gd name="connsiteY3" fmla="*/ 803563 h 803563"/>
                <a:gd name="connsiteX4" fmla="*/ 83127 w 1066800"/>
                <a:gd name="connsiteY4" fmla="*/ 41564 h 803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6800" h="803563">
                  <a:moveTo>
                    <a:pt x="0" y="0"/>
                  </a:moveTo>
                  <a:lnTo>
                    <a:pt x="0" y="0"/>
                  </a:lnTo>
                  <a:lnTo>
                    <a:pt x="1066800" y="471055"/>
                  </a:lnTo>
                  <a:lnTo>
                    <a:pt x="304799" y="803563"/>
                  </a:lnTo>
                  <a:lnTo>
                    <a:pt x="83127" y="41564"/>
                  </a:lnTo>
                </a:path>
              </a:pathLst>
            </a:custGeom>
            <a:solidFill>
              <a:srgbClr val="FF0000">
                <a:alpha val="48000"/>
              </a:srgbClr>
            </a:solidFill>
            <a:ln>
              <a:solidFill>
                <a:srgbClr val="FF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4454622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929"/>
            <a:ext cx="8991600" cy="1143000"/>
          </a:xfrm>
        </p:spPr>
        <p:txBody>
          <a:bodyPr>
            <a:noAutofit/>
          </a:bodyPr>
          <a:lstStyle/>
          <a:p>
            <a:r>
              <a:rPr lang="en-US" sz="3600" dirty="0" smtClean="0"/>
              <a:t>#pearls </a:t>
            </a:r>
            <a:r>
              <a:rPr lang="en-US" sz="3600" dirty="0"/>
              <a:t>&gt;</a:t>
            </a:r>
            <a:r>
              <a:rPr lang="en-US" sz="3600" dirty="0" smtClean="0"/>
              <a:t> min-pearls </a:t>
            </a:r>
            <a:r>
              <a:rPr lang="en-US" sz="3600" dirty="0" smtClean="0">
                <a:sym typeface="Wingdings" pitchFamily="2" charset="2"/>
              </a:rPr>
              <a:t> good reconstruction</a:t>
            </a:r>
            <a:endParaRPr lang="en-US" sz="3600"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62000" y="1213601"/>
            <a:ext cx="7543800" cy="5467611"/>
          </a:xfrm>
        </p:spPr>
      </p:pic>
      <p:sp>
        <p:nvSpPr>
          <p:cNvPr id="5" name="Oval 4"/>
          <p:cNvSpPr/>
          <p:nvPr/>
        </p:nvSpPr>
        <p:spPr>
          <a:xfrm>
            <a:off x="990600" y="2001981"/>
            <a:ext cx="762000" cy="381000"/>
          </a:xfrm>
          <a:prstGeom prst="ellipse">
            <a:avLst/>
          </a:prstGeom>
          <a:solidFill>
            <a:srgbClr val="FF0000">
              <a:alpha val="17000"/>
            </a:srgbClr>
          </a:solid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a:stCxn id="5" idx="6"/>
          </p:cNvCxnSpPr>
          <p:nvPr/>
        </p:nvCxnSpPr>
        <p:spPr>
          <a:xfrm>
            <a:off x="1752600" y="2192481"/>
            <a:ext cx="1905000" cy="0"/>
          </a:xfrm>
          <a:prstGeom prst="straightConnector1">
            <a:avLst/>
          </a:prstGeom>
          <a:ln w="254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4495800" y="6019800"/>
            <a:ext cx="533400" cy="381000"/>
          </a:xfrm>
          <a:prstGeom prst="ellipse">
            <a:avLst/>
          </a:prstGeom>
          <a:solidFill>
            <a:srgbClr val="FF0000">
              <a:alpha val="17000"/>
            </a:srgbClr>
          </a:solid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18943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51618"/>
            <a:ext cx="8610600" cy="2005745"/>
          </a:xfrm>
        </p:spPr>
        <p:txBody>
          <a:bodyPr>
            <a:normAutofit fontScale="92500"/>
          </a:bodyPr>
          <a:lstStyle/>
          <a:p>
            <a:pPr marL="0" indent="0">
              <a:buNone/>
            </a:pPr>
            <a:r>
              <a:rPr lang="en-US" dirty="0" smtClean="0"/>
              <a:t>EXTRAPOLATION fidelity = 64-dim dot product </a:t>
            </a:r>
          </a:p>
          <a:p>
            <a:pPr marL="0" indent="0">
              <a:buNone/>
            </a:pPr>
            <a:r>
              <a:rPr lang="en-US" dirty="0" smtClean="0"/>
              <a:t>                                     = </a:t>
            </a:r>
            <a:r>
              <a:rPr lang="en-US" b="1" dirty="0" smtClean="0">
                <a:solidFill>
                  <a:srgbClr val="FFC000"/>
                </a:solidFill>
              </a:rPr>
              <a:t>actual</a:t>
            </a:r>
            <a:r>
              <a:rPr lang="en-US" dirty="0" smtClean="0"/>
              <a:t> vs. </a:t>
            </a:r>
            <a:r>
              <a:rPr lang="en-US" b="1" dirty="0">
                <a:solidFill>
                  <a:srgbClr val="C00000"/>
                </a:solidFill>
              </a:rPr>
              <a:t>“constant velocity”</a:t>
            </a:r>
          </a:p>
          <a:p>
            <a:pPr marL="0" indent="0">
              <a:buNone/>
            </a:pPr>
            <a:r>
              <a:rPr lang="en-US" b="1" dirty="0" smtClean="0">
                <a:solidFill>
                  <a:srgbClr val="C00000"/>
                </a:solidFill>
              </a:rPr>
              <a:t>                                                            extrapolation </a:t>
            </a:r>
          </a:p>
          <a:p>
            <a:pPr marL="0" indent="0">
              <a:buNone/>
            </a:pPr>
            <a:endParaRPr lang="en-US" dirty="0"/>
          </a:p>
        </p:txBody>
      </p:sp>
      <p:pic>
        <p:nvPicPr>
          <p:cNvPr id="1026" name="Picture 2" descr="D:\iso_dots0033.gif"/>
          <p:cNvPicPr>
            <a:picLocks noChangeAspect="1" noChangeArrowheads="1"/>
          </p:cNvPicPr>
          <p:nvPr/>
        </p:nvPicPr>
        <p:blipFill rotWithShape="1">
          <a:blip r:embed="rId3">
            <a:extLst>
              <a:ext uri="{28A0092B-C50C-407E-A947-70E740481C1C}">
                <a14:useLocalDpi xmlns:a14="http://schemas.microsoft.com/office/drawing/2010/main" val="0"/>
              </a:ext>
            </a:extLst>
          </a:blip>
          <a:srcRect t="51688" b="-51688"/>
          <a:stretch/>
        </p:blipFill>
        <p:spPr bwMode="auto">
          <a:xfrm>
            <a:off x="2523483" y="1669682"/>
            <a:ext cx="1453649" cy="291941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iso_dots0109.gif"/>
          <p:cNvPicPr>
            <a:picLocks noChangeAspect="1" noChangeArrowheads="1"/>
          </p:cNvPicPr>
          <p:nvPr/>
        </p:nvPicPr>
        <p:blipFill rotWithShape="1">
          <a:blip r:embed="rId4">
            <a:extLst>
              <a:ext uri="{28A0092B-C50C-407E-A947-70E740481C1C}">
                <a14:useLocalDpi xmlns:a14="http://schemas.microsoft.com/office/drawing/2010/main" val="0"/>
              </a:ext>
            </a:extLst>
          </a:blip>
          <a:srcRect t="51003" b="-51003"/>
          <a:stretch/>
        </p:blipFill>
        <p:spPr bwMode="auto">
          <a:xfrm>
            <a:off x="2499943" y="3101878"/>
            <a:ext cx="1423649" cy="28591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so_dots0149.gif"/>
          <p:cNvPicPr>
            <a:picLocks noChangeAspect="1" noChangeArrowheads="1"/>
          </p:cNvPicPr>
          <p:nvPr/>
        </p:nvPicPr>
        <p:blipFill rotWithShape="1">
          <a:blip r:embed="rId5">
            <a:extLst>
              <a:ext uri="{28A0092B-C50C-407E-A947-70E740481C1C}">
                <a14:useLocalDpi xmlns:a14="http://schemas.microsoft.com/office/drawing/2010/main" val="0"/>
              </a:ext>
            </a:extLst>
          </a:blip>
          <a:srcRect t="51688" b="-51688"/>
          <a:stretch/>
        </p:blipFill>
        <p:spPr bwMode="auto">
          <a:xfrm>
            <a:off x="1099779" y="3101878"/>
            <a:ext cx="1363537" cy="2738437"/>
          </a:xfrm>
          <a:prstGeom prst="rect">
            <a:avLst/>
          </a:prstGeom>
          <a:noFill/>
          <a:extLst>
            <a:ext uri="{909E8E84-426E-40DD-AFC4-6F175D3DCCD1}">
              <a14:hiddenFill xmlns:a14="http://schemas.microsoft.com/office/drawing/2010/main">
                <a:solidFill>
                  <a:srgbClr val="FFFFFF"/>
                </a:solidFill>
              </a14:hiddenFill>
            </a:ext>
          </a:extLst>
        </p:spPr>
      </p:pic>
      <p:sp>
        <p:nvSpPr>
          <p:cNvPr id="49" name="Oval 48"/>
          <p:cNvSpPr/>
          <p:nvPr/>
        </p:nvSpPr>
        <p:spPr>
          <a:xfrm>
            <a:off x="342583" y="2001386"/>
            <a:ext cx="440507" cy="38316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9" name="Oval 68"/>
          <p:cNvSpPr/>
          <p:nvPr/>
        </p:nvSpPr>
        <p:spPr>
          <a:xfrm>
            <a:off x="1277171" y="1322687"/>
            <a:ext cx="440507" cy="383162"/>
          </a:xfrm>
          <a:prstGeom prst="ellipse">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6" name="Oval 75"/>
          <p:cNvSpPr/>
          <p:nvPr/>
        </p:nvSpPr>
        <p:spPr>
          <a:xfrm>
            <a:off x="8172917" y="322978"/>
            <a:ext cx="440507" cy="383162"/>
          </a:xfrm>
          <a:prstGeom prst="ellipse">
            <a:avLst/>
          </a:prstGeom>
          <a:noFill/>
          <a:ln w="381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4" name="Oval 43"/>
          <p:cNvSpPr/>
          <p:nvPr/>
        </p:nvSpPr>
        <p:spPr>
          <a:xfrm>
            <a:off x="815656" y="1618224"/>
            <a:ext cx="440507" cy="383162"/>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8" name="Oval 47"/>
          <p:cNvSpPr/>
          <p:nvPr/>
        </p:nvSpPr>
        <p:spPr>
          <a:xfrm>
            <a:off x="1099779" y="1045889"/>
            <a:ext cx="440507" cy="383162"/>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6" name="Oval 55"/>
          <p:cNvSpPr/>
          <p:nvPr/>
        </p:nvSpPr>
        <p:spPr>
          <a:xfrm>
            <a:off x="7952664" y="122308"/>
            <a:ext cx="440507" cy="383162"/>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16" name="Group 15"/>
          <p:cNvGrpSpPr/>
          <p:nvPr/>
        </p:nvGrpSpPr>
        <p:grpSpPr>
          <a:xfrm>
            <a:off x="4343400" y="2484510"/>
            <a:ext cx="4586239" cy="4264588"/>
            <a:chOff x="5729239" y="3997166"/>
            <a:chExt cx="3200400" cy="2751932"/>
          </a:xfrm>
        </p:grpSpPr>
        <p:cxnSp>
          <p:nvCxnSpPr>
            <p:cNvPr id="33" name="Straight Arrow Connector 32"/>
            <p:cNvCxnSpPr/>
            <p:nvPr/>
          </p:nvCxnSpPr>
          <p:spPr>
            <a:xfrm>
              <a:off x="5729239" y="5483224"/>
              <a:ext cx="3200400" cy="0"/>
            </a:xfrm>
            <a:prstGeom prst="straightConnector1">
              <a:avLst/>
            </a:prstGeom>
            <a:ln w="3492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7329439" y="3997166"/>
              <a:ext cx="0" cy="2751932"/>
            </a:xfrm>
            <a:prstGeom prst="straightConnector1">
              <a:avLst/>
            </a:prstGeom>
            <a:ln w="3492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6248397" y="5791200"/>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6248396" y="6096000"/>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6248396" y="4826792"/>
              <a:ext cx="2128839"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248399" y="5172074"/>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6629400" y="4706984"/>
              <a:ext cx="1497" cy="157153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8077200" y="4697459"/>
              <a:ext cx="1497" cy="157153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7008903" y="4673693"/>
              <a:ext cx="1497" cy="157153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7696200" y="4676870"/>
              <a:ext cx="1497" cy="157153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51" name="Oval 50"/>
            <p:cNvSpPr/>
            <p:nvPr/>
          </p:nvSpPr>
          <p:spPr>
            <a:xfrm>
              <a:off x="6788650" y="5628040"/>
              <a:ext cx="220253" cy="191581"/>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7" name="Oval 56"/>
            <p:cNvSpPr/>
            <p:nvPr/>
          </p:nvSpPr>
          <p:spPr>
            <a:xfrm>
              <a:off x="7076571" y="5617996"/>
              <a:ext cx="220253" cy="191581"/>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Oval 59"/>
            <p:cNvSpPr/>
            <p:nvPr/>
          </p:nvSpPr>
          <p:spPr>
            <a:xfrm>
              <a:off x="7375843" y="5638115"/>
              <a:ext cx="220253" cy="191581"/>
            </a:xfrm>
            <a:prstGeom prst="ellipse">
              <a:avLst/>
            </a:prstGeom>
            <a:noFill/>
            <a:ln w="635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cxnSp>
        <p:nvCxnSpPr>
          <p:cNvPr id="18" name="Straight Arrow Connector 17"/>
          <p:cNvCxnSpPr/>
          <p:nvPr/>
        </p:nvCxnSpPr>
        <p:spPr>
          <a:xfrm>
            <a:off x="6019371" y="5144706"/>
            <a:ext cx="963412" cy="15434"/>
          </a:xfrm>
          <a:prstGeom prst="straightConnector1">
            <a:avLst/>
          </a:prstGeom>
          <a:ln w="41275">
            <a:solidFill>
              <a:schemeClr val="tx1"/>
            </a:solidFill>
            <a:prstDash val="sysDash"/>
            <a:headEnd type="ova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a:off x="604743" y="2296392"/>
            <a:ext cx="5256815" cy="2848314"/>
          </a:xfrm>
          <a:prstGeom prst="straightConnector1">
            <a:avLst/>
          </a:prstGeom>
          <a:ln w="25400">
            <a:solidFill>
              <a:srgbClr val="00B0F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a:stCxn id="44" idx="5"/>
          </p:cNvCxnSpPr>
          <p:nvPr/>
        </p:nvCxnSpPr>
        <p:spPr>
          <a:xfrm>
            <a:off x="1191652" y="1945273"/>
            <a:ext cx="5082502" cy="3050990"/>
          </a:xfrm>
          <a:prstGeom prst="straightConnector1">
            <a:avLst/>
          </a:prstGeom>
          <a:ln w="25400">
            <a:solidFill>
              <a:srgbClr val="7030A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p:nvPr/>
        </p:nvCxnSpPr>
        <p:spPr>
          <a:xfrm flipV="1">
            <a:off x="588305" y="1429051"/>
            <a:ext cx="995114" cy="763916"/>
          </a:xfrm>
          <a:prstGeom prst="straightConnector1">
            <a:avLst/>
          </a:prstGeom>
          <a:ln w="41275">
            <a:solidFill>
              <a:schemeClr val="tx1"/>
            </a:solidFill>
            <a:prstDash val="sysDash"/>
            <a:headEnd type="oval"/>
            <a:tailEnd type="triangle"/>
          </a:ln>
        </p:spPr>
        <p:style>
          <a:lnRef idx="1">
            <a:schemeClr val="accent1"/>
          </a:lnRef>
          <a:fillRef idx="0">
            <a:schemeClr val="accent1"/>
          </a:fillRef>
          <a:effectRef idx="0">
            <a:schemeClr val="accent1"/>
          </a:effectRef>
          <a:fontRef idx="minor">
            <a:schemeClr val="tx1"/>
          </a:fontRef>
        </p:style>
      </p:cxnSp>
      <p:sp>
        <p:nvSpPr>
          <p:cNvPr id="94" name="Arc 93"/>
          <p:cNvSpPr/>
          <p:nvPr/>
        </p:nvSpPr>
        <p:spPr>
          <a:xfrm>
            <a:off x="-3581400" y="1237470"/>
            <a:ext cx="10356739" cy="7601730"/>
          </a:xfrm>
          <a:prstGeom prst="arc">
            <a:avLst/>
          </a:prstGeom>
          <a:ln w="38100">
            <a:solidFill>
              <a:srgbClr val="FF0000"/>
            </a:solidFill>
            <a:prstDash val="sysDash"/>
            <a:headEnd type="triangle" w="lg"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31" name="Rectangle 1030"/>
          <p:cNvSpPr/>
          <p:nvPr/>
        </p:nvSpPr>
        <p:spPr>
          <a:xfrm>
            <a:off x="1490497" y="1544347"/>
            <a:ext cx="821059" cy="369332"/>
          </a:xfrm>
          <a:prstGeom prst="rect">
            <a:avLst/>
          </a:prstGeom>
        </p:spPr>
        <p:txBody>
          <a:bodyPr wrap="none">
            <a:spAutoFit/>
          </a:bodyPr>
          <a:lstStyle/>
          <a:p>
            <a:r>
              <a:rPr lang="en-US" b="1" dirty="0">
                <a:solidFill>
                  <a:srgbClr val="FFC000"/>
                </a:solidFill>
              </a:rPr>
              <a:t>actual</a:t>
            </a:r>
            <a:r>
              <a:rPr lang="en-US" dirty="0"/>
              <a:t> </a:t>
            </a:r>
          </a:p>
        </p:txBody>
      </p:sp>
      <p:sp>
        <p:nvSpPr>
          <p:cNvPr id="1032" name="Rectangle 1031"/>
          <p:cNvSpPr/>
          <p:nvPr/>
        </p:nvSpPr>
        <p:spPr>
          <a:xfrm>
            <a:off x="4343400" y="2161344"/>
            <a:ext cx="2057400" cy="646331"/>
          </a:xfrm>
          <a:prstGeom prst="rect">
            <a:avLst/>
          </a:prstGeom>
        </p:spPr>
        <p:txBody>
          <a:bodyPr wrap="square">
            <a:spAutoFit/>
          </a:bodyPr>
          <a:lstStyle/>
          <a:p>
            <a:r>
              <a:rPr lang="en-US" b="1" dirty="0">
                <a:solidFill>
                  <a:srgbClr val="C00000"/>
                </a:solidFill>
              </a:rPr>
              <a:t>“constant velocity</a:t>
            </a:r>
            <a:r>
              <a:rPr lang="en-US" b="1" dirty="0" smtClean="0">
                <a:solidFill>
                  <a:srgbClr val="C00000"/>
                </a:solidFill>
              </a:rPr>
              <a:t>”                                                            </a:t>
            </a:r>
            <a:r>
              <a:rPr lang="en-US" b="1" dirty="0">
                <a:solidFill>
                  <a:srgbClr val="C00000"/>
                </a:solidFill>
              </a:rPr>
              <a:t>extrapolation </a:t>
            </a:r>
          </a:p>
        </p:txBody>
      </p:sp>
    </p:spTree>
    <p:extLst>
      <p:ext uri="{BB962C8B-B14F-4D97-AF65-F5344CB8AC3E}">
        <p14:creationId xmlns:p14="http://schemas.microsoft.com/office/powerpoint/2010/main" val="25243387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752600" y="2632222"/>
            <a:ext cx="1803854" cy="1125959"/>
            <a:chOff x="1230466" y="1066965"/>
            <a:chExt cx="2202872" cy="1676235"/>
          </a:xfrm>
        </p:grpSpPr>
        <p:sp>
          <p:nvSpPr>
            <p:cNvPr id="10" name="Rectangle 9"/>
            <p:cNvSpPr/>
            <p:nvPr/>
          </p:nvSpPr>
          <p:spPr>
            <a:xfrm>
              <a:off x="1295400" y="2057400"/>
              <a:ext cx="2133600" cy="685800"/>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230466" y="1066965"/>
              <a:ext cx="2202872" cy="1027851"/>
            </a:xfrm>
            <a:custGeom>
              <a:avLst/>
              <a:gdLst>
                <a:gd name="connsiteX0" fmla="*/ 0 w 2202872"/>
                <a:gd name="connsiteY0" fmla="*/ 1039321 h 1039333"/>
                <a:gd name="connsiteX1" fmla="*/ 69272 w 2202872"/>
                <a:gd name="connsiteY1" fmla="*/ 1011612 h 1039333"/>
                <a:gd name="connsiteX2" fmla="*/ 152400 w 2202872"/>
                <a:gd name="connsiteY2" fmla="*/ 956194 h 1039333"/>
                <a:gd name="connsiteX3" fmla="*/ 193963 w 2202872"/>
                <a:gd name="connsiteY3" fmla="*/ 942339 h 1039333"/>
                <a:gd name="connsiteX4" fmla="*/ 277091 w 2202872"/>
                <a:gd name="connsiteY4" fmla="*/ 886921 h 1039333"/>
                <a:gd name="connsiteX5" fmla="*/ 318654 w 2202872"/>
                <a:gd name="connsiteY5" fmla="*/ 859212 h 1039333"/>
                <a:gd name="connsiteX6" fmla="*/ 360218 w 2202872"/>
                <a:gd name="connsiteY6" fmla="*/ 845358 h 1039333"/>
                <a:gd name="connsiteX7" fmla="*/ 401781 w 2202872"/>
                <a:gd name="connsiteY7" fmla="*/ 817649 h 1039333"/>
                <a:gd name="connsiteX8" fmla="*/ 429491 w 2202872"/>
                <a:gd name="connsiteY8" fmla="*/ 789939 h 1039333"/>
                <a:gd name="connsiteX9" fmla="*/ 471054 w 2202872"/>
                <a:gd name="connsiteY9" fmla="*/ 776085 h 1039333"/>
                <a:gd name="connsiteX10" fmla="*/ 554181 w 2202872"/>
                <a:gd name="connsiteY10" fmla="*/ 720667 h 1039333"/>
                <a:gd name="connsiteX11" fmla="*/ 623454 w 2202872"/>
                <a:gd name="connsiteY11" fmla="*/ 665249 h 1039333"/>
                <a:gd name="connsiteX12" fmla="*/ 651163 w 2202872"/>
                <a:gd name="connsiteY12" fmla="*/ 637539 h 1039333"/>
                <a:gd name="connsiteX13" fmla="*/ 734291 w 2202872"/>
                <a:gd name="connsiteY13" fmla="*/ 595976 h 1039333"/>
                <a:gd name="connsiteX14" fmla="*/ 803563 w 2202872"/>
                <a:gd name="connsiteY14" fmla="*/ 512849 h 1039333"/>
                <a:gd name="connsiteX15" fmla="*/ 831272 w 2202872"/>
                <a:gd name="connsiteY15" fmla="*/ 485139 h 1039333"/>
                <a:gd name="connsiteX16" fmla="*/ 886691 w 2202872"/>
                <a:gd name="connsiteY16" fmla="*/ 402012 h 1039333"/>
                <a:gd name="connsiteX17" fmla="*/ 928254 w 2202872"/>
                <a:gd name="connsiteY17" fmla="*/ 263467 h 1039333"/>
                <a:gd name="connsiteX18" fmla="*/ 942109 w 2202872"/>
                <a:gd name="connsiteY18" fmla="*/ 152630 h 1039333"/>
                <a:gd name="connsiteX19" fmla="*/ 955963 w 2202872"/>
                <a:gd name="connsiteY19" fmla="*/ 14085 h 1039333"/>
                <a:gd name="connsiteX20" fmla="*/ 1039091 w 2202872"/>
                <a:gd name="connsiteY20" fmla="*/ 230 h 1039333"/>
                <a:gd name="connsiteX21" fmla="*/ 1288472 w 2202872"/>
                <a:gd name="connsiteY21" fmla="*/ 14085 h 1039333"/>
                <a:gd name="connsiteX22" fmla="*/ 1440872 w 2202872"/>
                <a:gd name="connsiteY22" fmla="*/ 41794 h 1039333"/>
                <a:gd name="connsiteX23" fmla="*/ 1454727 w 2202872"/>
                <a:gd name="connsiteY23" fmla="*/ 374303 h 1039333"/>
                <a:gd name="connsiteX24" fmla="*/ 1482436 w 2202872"/>
                <a:gd name="connsiteY24" fmla="*/ 457430 h 1039333"/>
                <a:gd name="connsiteX25" fmla="*/ 1551709 w 2202872"/>
                <a:gd name="connsiteY25" fmla="*/ 582121 h 1039333"/>
                <a:gd name="connsiteX26" fmla="*/ 1593272 w 2202872"/>
                <a:gd name="connsiteY26" fmla="*/ 595976 h 1039333"/>
                <a:gd name="connsiteX27" fmla="*/ 1620981 w 2202872"/>
                <a:gd name="connsiteY27" fmla="*/ 706812 h 1039333"/>
                <a:gd name="connsiteX28" fmla="*/ 1731818 w 2202872"/>
                <a:gd name="connsiteY28" fmla="*/ 789939 h 1039333"/>
                <a:gd name="connsiteX29" fmla="*/ 1759527 w 2202872"/>
                <a:gd name="connsiteY29" fmla="*/ 817649 h 1039333"/>
                <a:gd name="connsiteX30" fmla="*/ 1773381 w 2202872"/>
                <a:gd name="connsiteY30" fmla="*/ 859212 h 1039333"/>
                <a:gd name="connsiteX31" fmla="*/ 1814945 w 2202872"/>
                <a:gd name="connsiteY31" fmla="*/ 873067 h 1039333"/>
                <a:gd name="connsiteX32" fmla="*/ 1925781 w 2202872"/>
                <a:gd name="connsiteY32" fmla="*/ 914630 h 1039333"/>
                <a:gd name="connsiteX33" fmla="*/ 2036618 w 2202872"/>
                <a:gd name="connsiteY33" fmla="*/ 970049 h 1039333"/>
                <a:gd name="connsiteX34" fmla="*/ 2078181 w 2202872"/>
                <a:gd name="connsiteY34" fmla="*/ 983903 h 1039333"/>
                <a:gd name="connsiteX35" fmla="*/ 2105891 w 2202872"/>
                <a:gd name="connsiteY35" fmla="*/ 1011612 h 1039333"/>
                <a:gd name="connsiteX36" fmla="*/ 2202872 w 2202872"/>
                <a:gd name="connsiteY36" fmla="*/ 1039321 h 1039333"/>
                <a:gd name="connsiteX0" fmla="*/ 0 w 2202872"/>
                <a:gd name="connsiteY0" fmla="*/ 1039321 h 1039333"/>
                <a:gd name="connsiteX1" fmla="*/ 69272 w 2202872"/>
                <a:gd name="connsiteY1" fmla="*/ 1011612 h 1039333"/>
                <a:gd name="connsiteX2" fmla="*/ 152400 w 2202872"/>
                <a:gd name="connsiteY2" fmla="*/ 956194 h 1039333"/>
                <a:gd name="connsiteX3" fmla="*/ 193963 w 2202872"/>
                <a:gd name="connsiteY3" fmla="*/ 942339 h 1039333"/>
                <a:gd name="connsiteX4" fmla="*/ 277091 w 2202872"/>
                <a:gd name="connsiteY4" fmla="*/ 886921 h 1039333"/>
                <a:gd name="connsiteX5" fmla="*/ 318654 w 2202872"/>
                <a:gd name="connsiteY5" fmla="*/ 859212 h 1039333"/>
                <a:gd name="connsiteX6" fmla="*/ 360218 w 2202872"/>
                <a:gd name="connsiteY6" fmla="*/ 845358 h 1039333"/>
                <a:gd name="connsiteX7" fmla="*/ 401781 w 2202872"/>
                <a:gd name="connsiteY7" fmla="*/ 817649 h 1039333"/>
                <a:gd name="connsiteX8" fmla="*/ 429491 w 2202872"/>
                <a:gd name="connsiteY8" fmla="*/ 789939 h 1039333"/>
                <a:gd name="connsiteX9" fmla="*/ 471054 w 2202872"/>
                <a:gd name="connsiteY9" fmla="*/ 776085 h 1039333"/>
                <a:gd name="connsiteX10" fmla="*/ 554181 w 2202872"/>
                <a:gd name="connsiteY10" fmla="*/ 720667 h 1039333"/>
                <a:gd name="connsiteX11" fmla="*/ 623454 w 2202872"/>
                <a:gd name="connsiteY11" fmla="*/ 665249 h 1039333"/>
                <a:gd name="connsiteX12" fmla="*/ 651163 w 2202872"/>
                <a:gd name="connsiteY12" fmla="*/ 637539 h 1039333"/>
                <a:gd name="connsiteX13" fmla="*/ 734291 w 2202872"/>
                <a:gd name="connsiteY13" fmla="*/ 595976 h 1039333"/>
                <a:gd name="connsiteX14" fmla="*/ 803563 w 2202872"/>
                <a:gd name="connsiteY14" fmla="*/ 512849 h 1039333"/>
                <a:gd name="connsiteX15" fmla="*/ 831272 w 2202872"/>
                <a:gd name="connsiteY15" fmla="*/ 485139 h 1039333"/>
                <a:gd name="connsiteX16" fmla="*/ 886691 w 2202872"/>
                <a:gd name="connsiteY16" fmla="*/ 402012 h 1039333"/>
                <a:gd name="connsiteX17" fmla="*/ 928254 w 2202872"/>
                <a:gd name="connsiteY17" fmla="*/ 263467 h 1039333"/>
                <a:gd name="connsiteX18" fmla="*/ 942109 w 2202872"/>
                <a:gd name="connsiteY18" fmla="*/ 152630 h 1039333"/>
                <a:gd name="connsiteX19" fmla="*/ 955963 w 2202872"/>
                <a:gd name="connsiteY19" fmla="*/ 14085 h 1039333"/>
                <a:gd name="connsiteX20" fmla="*/ 1039091 w 2202872"/>
                <a:gd name="connsiteY20" fmla="*/ 230 h 1039333"/>
                <a:gd name="connsiteX21" fmla="*/ 1288472 w 2202872"/>
                <a:gd name="connsiteY21" fmla="*/ 14085 h 1039333"/>
                <a:gd name="connsiteX22" fmla="*/ 1440872 w 2202872"/>
                <a:gd name="connsiteY22" fmla="*/ 41794 h 1039333"/>
                <a:gd name="connsiteX23" fmla="*/ 1454727 w 2202872"/>
                <a:gd name="connsiteY23" fmla="*/ 374303 h 1039333"/>
                <a:gd name="connsiteX24" fmla="*/ 1482436 w 2202872"/>
                <a:gd name="connsiteY24" fmla="*/ 457430 h 1039333"/>
                <a:gd name="connsiteX25" fmla="*/ 1551709 w 2202872"/>
                <a:gd name="connsiteY25" fmla="*/ 582121 h 1039333"/>
                <a:gd name="connsiteX26" fmla="*/ 1620981 w 2202872"/>
                <a:gd name="connsiteY26" fmla="*/ 706812 h 1039333"/>
                <a:gd name="connsiteX27" fmla="*/ 1731818 w 2202872"/>
                <a:gd name="connsiteY27" fmla="*/ 789939 h 1039333"/>
                <a:gd name="connsiteX28" fmla="*/ 1759527 w 2202872"/>
                <a:gd name="connsiteY28" fmla="*/ 817649 h 1039333"/>
                <a:gd name="connsiteX29" fmla="*/ 1773381 w 2202872"/>
                <a:gd name="connsiteY29" fmla="*/ 859212 h 1039333"/>
                <a:gd name="connsiteX30" fmla="*/ 1814945 w 2202872"/>
                <a:gd name="connsiteY30" fmla="*/ 873067 h 1039333"/>
                <a:gd name="connsiteX31" fmla="*/ 1925781 w 2202872"/>
                <a:gd name="connsiteY31" fmla="*/ 914630 h 1039333"/>
                <a:gd name="connsiteX32" fmla="*/ 2036618 w 2202872"/>
                <a:gd name="connsiteY32" fmla="*/ 970049 h 1039333"/>
                <a:gd name="connsiteX33" fmla="*/ 2078181 w 2202872"/>
                <a:gd name="connsiteY33" fmla="*/ 983903 h 1039333"/>
                <a:gd name="connsiteX34" fmla="*/ 2105891 w 2202872"/>
                <a:gd name="connsiteY34" fmla="*/ 1011612 h 1039333"/>
                <a:gd name="connsiteX35" fmla="*/ 2202872 w 2202872"/>
                <a:gd name="connsiteY35" fmla="*/ 1039321 h 1039333"/>
                <a:gd name="connsiteX0" fmla="*/ 0 w 2202872"/>
                <a:gd name="connsiteY0" fmla="*/ 1053846 h 1053858"/>
                <a:gd name="connsiteX1" fmla="*/ 69272 w 2202872"/>
                <a:gd name="connsiteY1" fmla="*/ 1026137 h 1053858"/>
                <a:gd name="connsiteX2" fmla="*/ 152400 w 2202872"/>
                <a:gd name="connsiteY2" fmla="*/ 970719 h 1053858"/>
                <a:gd name="connsiteX3" fmla="*/ 193963 w 2202872"/>
                <a:gd name="connsiteY3" fmla="*/ 956864 h 1053858"/>
                <a:gd name="connsiteX4" fmla="*/ 277091 w 2202872"/>
                <a:gd name="connsiteY4" fmla="*/ 901446 h 1053858"/>
                <a:gd name="connsiteX5" fmla="*/ 318654 w 2202872"/>
                <a:gd name="connsiteY5" fmla="*/ 873737 h 1053858"/>
                <a:gd name="connsiteX6" fmla="*/ 360218 w 2202872"/>
                <a:gd name="connsiteY6" fmla="*/ 859883 h 1053858"/>
                <a:gd name="connsiteX7" fmla="*/ 401781 w 2202872"/>
                <a:gd name="connsiteY7" fmla="*/ 832174 h 1053858"/>
                <a:gd name="connsiteX8" fmla="*/ 429491 w 2202872"/>
                <a:gd name="connsiteY8" fmla="*/ 804464 h 1053858"/>
                <a:gd name="connsiteX9" fmla="*/ 471054 w 2202872"/>
                <a:gd name="connsiteY9" fmla="*/ 790610 h 1053858"/>
                <a:gd name="connsiteX10" fmla="*/ 554181 w 2202872"/>
                <a:gd name="connsiteY10" fmla="*/ 735192 h 1053858"/>
                <a:gd name="connsiteX11" fmla="*/ 623454 w 2202872"/>
                <a:gd name="connsiteY11" fmla="*/ 679774 h 1053858"/>
                <a:gd name="connsiteX12" fmla="*/ 651163 w 2202872"/>
                <a:gd name="connsiteY12" fmla="*/ 652064 h 1053858"/>
                <a:gd name="connsiteX13" fmla="*/ 734291 w 2202872"/>
                <a:gd name="connsiteY13" fmla="*/ 610501 h 1053858"/>
                <a:gd name="connsiteX14" fmla="*/ 803563 w 2202872"/>
                <a:gd name="connsiteY14" fmla="*/ 527374 h 1053858"/>
                <a:gd name="connsiteX15" fmla="*/ 831272 w 2202872"/>
                <a:gd name="connsiteY15" fmla="*/ 499664 h 1053858"/>
                <a:gd name="connsiteX16" fmla="*/ 886691 w 2202872"/>
                <a:gd name="connsiteY16" fmla="*/ 416537 h 1053858"/>
                <a:gd name="connsiteX17" fmla="*/ 928254 w 2202872"/>
                <a:gd name="connsiteY17" fmla="*/ 277992 h 1053858"/>
                <a:gd name="connsiteX18" fmla="*/ 942109 w 2202872"/>
                <a:gd name="connsiteY18" fmla="*/ 167155 h 1053858"/>
                <a:gd name="connsiteX19" fmla="*/ 955963 w 2202872"/>
                <a:gd name="connsiteY19" fmla="*/ 28610 h 1053858"/>
                <a:gd name="connsiteX20" fmla="*/ 1039091 w 2202872"/>
                <a:gd name="connsiteY20" fmla="*/ 14755 h 1053858"/>
                <a:gd name="connsiteX21" fmla="*/ 1288472 w 2202872"/>
                <a:gd name="connsiteY21" fmla="*/ 28610 h 1053858"/>
                <a:gd name="connsiteX22" fmla="*/ 1440872 w 2202872"/>
                <a:gd name="connsiteY22" fmla="*/ 901 h 1053858"/>
                <a:gd name="connsiteX23" fmla="*/ 1454727 w 2202872"/>
                <a:gd name="connsiteY23" fmla="*/ 388828 h 1053858"/>
                <a:gd name="connsiteX24" fmla="*/ 1482436 w 2202872"/>
                <a:gd name="connsiteY24" fmla="*/ 471955 h 1053858"/>
                <a:gd name="connsiteX25" fmla="*/ 1551709 w 2202872"/>
                <a:gd name="connsiteY25" fmla="*/ 596646 h 1053858"/>
                <a:gd name="connsiteX26" fmla="*/ 1620981 w 2202872"/>
                <a:gd name="connsiteY26" fmla="*/ 721337 h 1053858"/>
                <a:gd name="connsiteX27" fmla="*/ 1731818 w 2202872"/>
                <a:gd name="connsiteY27" fmla="*/ 804464 h 1053858"/>
                <a:gd name="connsiteX28" fmla="*/ 1759527 w 2202872"/>
                <a:gd name="connsiteY28" fmla="*/ 832174 h 1053858"/>
                <a:gd name="connsiteX29" fmla="*/ 1773381 w 2202872"/>
                <a:gd name="connsiteY29" fmla="*/ 873737 h 1053858"/>
                <a:gd name="connsiteX30" fmla="*/ 1814945 w 2202872"/>
                <a:gd name="connsiteY30" fmla="*/ 887592 h 1053858"/>
                <a:gd name="connsiteX31" fmla="*/ 1925781 w 2202872"/>
                <a:gd name="connsiteY31" fmla="*/ 929155 h 1053858"/>
                <a:gd name="connsiteX32" fmla="*/ 2036618 w 2202872"/>
                <a:gd name="connsiteY32" fmla="*/ 984574 h 1053858"/>
                <a:gd name="connsiteX33" fmla="*/ 2078181 w 2202872"/>
                <a:gd name="connsiteY33" fmla="*/ 998428 h 1053858"/>
                <a:gd name="connsiteX34" fmla="*/ 2105891 w 2202872"/>
                <a:gd name="connsiteY34" fmla="*/ 1026137 h 1053858"/>
                <a:gd name="connsiteX35" fmla="*/ 2202872 w 2202872"/>
                <a:gd name="connsiteY35" fmla="*/ 1053846 h 1053858"/>
                <a:gd name="connsiteX0" fmla="*/ 0 w 2202872"/>
                <a:gd name="connsiteY0" fmla="*/ 1078319 h 1078331"/>
                <a:gd name="connsiteX1" fmla="*/ 69272 w 2202872"/>
                <a:gd name="connsiteY1" fmla="*/ 1050610 h 1078331"/>
                <a:gd name="connsiteX2" fmla="*/ 152400 w 2202872"/>
                <a:gd name="connsiteY2" fmla="*/ 995192 h 1078331"/>
                <a:gd name="connsiteX3" fmla="*/ 193963 w 2202872"/>
                <a:gd name="connsiteY3" fmla="*/ 981337 h 1078331"/>
                <a:gd name="connsiteX4" fmla="*/ 277091 w 2202872"/>
                <a:gd name="connsiteY4" fmla="*/ 925919 h 1078331"/>
                <a:gd name="connsiteX5" fmla="*/ 318654 w 2202872"/>
                <a:gd name="connsiteY5" fmla="*/ 898210 h 1078331"/>
                <a:gd name="connsiteX6" fmla="*/ 360218 w 2202872"/>
                <a:gd name="connsiteY6" fmla="*/ 884356 h 1078331"/>
                <a:gd name="connsiteX7" fmla="*/ 401781 w 2202872"/>
                <a:gd name="connsiteY7" fmla="*/ 856647 h 1078331"/>
                <a:gd name="connsiteX8" fmla="*/ 429491 w 2202872"/>
                <a:gd name="connsiteY8" fmla="*/ 828937 h 1078331"/>
                <a:gd name="connsiteX9" fmla="*/ 471054 w 2202872"/>
                <a:gd name="connsiteY9" fmla="*/ 815083 h 1078331"/>
                <a:gd name="connsiteX10" fmla="*/ 554181 w 2202872"/>
                <a:gd name="connsiteY10" fmla="*/ 759665 h 1078331"/>
                <a:gd name="connsiteX11" fmla="*/ 623454 w 2202872"/>
                <a:gd name="connsiteY11" fmla="*/ 704247 h 1078331"/>
                <a:gd name="connsiteX12" fmla="*/ 651163 w 2202872"/>
                <a:gd name="connsiteY12" fmla="*/ 676537 h 1078331"/>
                <a:gd name="connsiteX13" fmla="*/ 734291 w 2202872"/>
                <a:gd name="connsiteY13" fmla="*/ 634974 h 1078331"/>
                <a:gd name="connsiteX14" fmla="*/ 803563 w 2202872"/>
                <a:gd name="connsiteY14" fmla="*/ 551847 h 1078331"/>
                <a:gd name="connsiteX15" fmla="*/ 831272 w 2202872"/>
                <a:gd name="connsiteY15" fmla="*/ 524137 h 1078331"/>
                <a:gd name="connsiteX16" fmla="*/ 886691 w 2202872"/>
                <a:gd name="connsiteY16" fmla="*/ 441010 h 1078331"/>
                <a:gd name="connsiteX17" fmla="*/ 928254 w 2202872"/>
                <a:gd name="connsiteY17" fmla="*/ 302465 h 1078331"/>
                <a:gd name="connsiteX18" fmla="*/ 942109 w 2202872"/>
                <a:gd name="connsiteY18" fmla="*/ 191628 h 1078331"/>
                <a:gd name="connsiteX19" fmla="*/ 955963 w 2202872"/>
                <a:gd name="connsiteY19" fmla="*/ 53083 h 1078331"/>
                <a:gd name="connsiteX20" fmla="*/ 1039091 w 2202872"/>
                <a:gd name="connsiteY20" fmla="*/ 39228 h 1078331"/>
                <a:gd name="connsiteX21" fmla="*/ 1440872 w 2202872"/>
                <a:gd name="connsiteY21" fmla="*/ 25374 h 1078331"/>
                <a:gd name="connsiteX22" fmla="*/ 1454727 w 2202872"/>
                <a:gd name="connsiteY22" fmla="*/ 413301 h 1078331"/>
                <a:gd name="connsiteX23" fmla="*/ 1482436 w 2202872"/>
                <a:gd name="connsiteY23" fmla="*/ 496428 h 1078331"/>
                <a:gd name="connsiteX24" fmla="*/ 1551709 w 2202872"/>
                <a:gd name="connsiteY24" fmla="*/ 621119 h 1078331"/>
                <a:gd name="connsiteX25" fmla="*/ 1620981 w 2202872"/>
                <a:gd name="connsiteY25" fmla="*/ 745810 h 1078331"/>
                <a:gd name="connsiteX26" fmla="*/ 1731818 w 2202872"/>
                <a:gd name="connsiteY26" fmla="*/ 828937 h 1078331"/>
                <a:gd name="connsiteX27" fmla="*/ 1759527 w 2202872"/>
                <a:gd name="connsiteY27" fmla="*/ 856647 h 1078331"/>
                <a:gd name="connsiteX28" fmla="*/ 1773381 w 2202872"/>
                <a:gd name="connsiteY28" fmla="*/ 898210 h 1078331"/>
                <a:gd name="connsiteX29" fmla="*/ 1814945 w 2202872"/>
                <a:gd name="connsiteY29" fmla="*/ 912065 h 1078331"/>
                <a:gd name="connsiteX30" fmla="*/ 1925781 w 2202872"/>
                <a:gd name="connsiteY30" fmla="*/ 953628 h 1078331"/>
                <a:gd name="connsiteX31" fmla="*/ 2036618 w 2202872"/>
                <a:gd name="connsiteY31" fmla="*/ 1009047 h 1078331"/>
                <a:gd name="connsiteX32" fmla="*/ 2078181 w 2202872"/>
                <a:gd name="connsiteY32" fmla="*/ 1022901 h 1078331"/>
                <a:gd name="connsiteX33" fmla="*/ 2105891 w 2202872"/>
                <a:gd name="connsiteY33" fmla="*/ 1050610 h 1078331"/>
                <a:gd name="connsiteX34" fmla="*/ 2202872 w 2202872"/>
                <a:gd name="connsiteY34" fmla="*/ 1078319 h 1078331"/>
                <a:gd name="connsiteX0" fmla="*/ 0 w 2202872"/>
                <a:gd name="connsiteY0" fmla="*/ 1044421 h 1044433"/>
                <a:gd name="connsiteX1" fmla="*/ 69272 w 2202872"/>
                <a:gd name="connsiteY1" fmla="*/ 1016712 h 1044433"/>
                <a:gd name="connsiteX2" fmla="*/ 152400 w 2202872"/>
                <a:gd name="connsiteY2" fmla="*/ 961294 h 1044433"/>
                <a:gd name="connsiteX3" fmla="*/ 193963 w 2202872"/>
                <a:gd name="connsiteY3" fmla="*/ 947439 h 1044433"/>
                <a:gd name="connsiteX4" fmla="*/ 277091 w 2202872"/>
                <a:gd name="connsiteY4" fmla="*/ 892021 h 1044433"/>
                <a:gd name="connsiteX5" fmla="*/ 318654 w 2202872"/>
                <a:gd name="connsiteY5" fmla="*/ 864312 h 1044433"/>
                <a:gd name="connsiteX6" fmla="*/ 360218 w 2202872"/>
                <a:gd name="connsiteY6" fmla="*/ 850458 h 1044433"/>
                <a:gd name="connsiteX7" fmla="*/ 401781 w 2202872"/>
                <a:gd name="connsiteY7" fmla="*/ 822749 h 1044433"/>
                <a:gd name="connsiteX8" fmla="*/ 429491 w 2202872"/>
                <a:gd name="connsiteY8" fmla="*/ 795039 h 1044433"/>
                <a:gd name="connsiteX9" fmla="*/ 471054 w 2202872"/>
                <a:gd name="connsiteY9" fmla="*/ 781185 h 1044433"/>
                <a:gd name="connsiteX10" fmla="*/ 554181 w 2202872"/>
                <a:gd name="connsiteY10" fmla="*/ 725767 h 1044433"/>
                <a:gd name="connsiteX11" fmla="*/ 623454 w 2202872"/>
                <a:gd name="connsiteY11" fmla="*/ 670349 h 1044433"/>
                <a:gd name="connsiteX12" fmla="*/ 651163 w 2202872"/>
                <a:gd name="connsiteY12" fmla="*/ 642639 h 1044433"/>
                <a:gd name="connsiteX13" fmla="*/ 734291 w 2202872"/>
                <a:gd name="connsiteY13" fmla="*/ 601076 h 1044433"/>
                <a:gd name="connsiteX14" fmla="*/ 803563 w 2202872"/>
                <a:gd name="connsiteY14" fmla="*/ 517949 h 1044433"/>
                <a:gd name="connsiteX15" fmla="*/ 831272 w 2202872"/>
                <a:gd name="connsiteY15" fmla="*/ 490239 h 1044433"/>
                <a:gd name="connsiteX16" fmla="*/ 886691 w 2202872"/>
                <a:gd name="connsiteY16" fmla="*/ 407112 h 1044433"/>
                <a:gd name="connsiteX17" fmla="*/ 928254 w 2202872"/>
                <a:gd name="connsiteY17" fmla="*/ 268567 h 1044433"/>
                <a:gd name="connsiteX18" fmla="*/ 942109 w 2202872"/>
                <a:gd name="connsiteY18" fmla="*/ 157730 h 1044433"/>
                <a:gd name="connsiteX19" fmla="*/ 955963 w 2202872"/>
                <a:gd name="connsiteY19" fmla="*/ 19185 h 1044433"/>
                <a:gd name="connsiteX20" fmla="*/ 1039091 w 2202872"/>
                <a:gd name="connsiteY20" fmla="*/ 5330 h 1044433"/>
                <a:gd name="connsiteX21" fmla="*/ 1427017 w 2202872"/>
                <a:gd name="connsiteY21" fmla="*/ 46894 h 1044433"/>
                <a:gd name="connsiteX22" fmla="*/ 1454727 w 2202872"/>
                <a:gd name="connsiteY22" fmla="*/ 379403 h 1044433"/>
                <a:gd name="connsiteX23" fmla="*/ 1482436 w 2202872"/>
                <a:gd name="connsiteY23" fmla="*/ 462530 h 1044433"/>
                <a:gd name="connsiteX24" fmla="*/ 1551709 w 2202872"/>
                <a:gd name="connsiteY24" fmla="*/ 587221 h 1044433"/>
                <a:gd name="connsiteX25" fmla="*/ 1620981 w 2202872"/>
                <a:gd name="connsiteY25" fmla="*/ 711912 h 1044433"/>
                <a:gd name="connsiteX26" fmla="*/ 1731818 w 2202872"/>
                <a:gd name="connsiteY26" fmla="*/ 795039 h 1044433"/>
                <a:gd name="connsiteX27" fmla="*/ 1759527 w 2202872"/>
                <a:gd name="connsiteY27" fmla="*/ 822749 h 1044433"/>
                <a:gd name="connsiteX28" fmla="*/ 1773381 w 2202872"/>
                <a:gd name="connsiteY28" fmla="*/ 864312 h 1044433"/>
                <a:gd name="connsiteX29" fmla="*/ 1814945 w 2202872"/>
                <a:gd name="connsiteY29" fmla="*/ 878167 h 1044433"/>
                <a:gd name="connsiteX30" fmla="*/ 1925781 w 2202872"/>
                <a:gd name="connsiteY30" fmla="*/ 919730 h 1044433"/>
                <a:gd name="connsiteX31" fmla="*/ 2036618 w 2202872"/>
                <a:gd name="connsiteY31" fmla="*/ 975149 h 1044433"/>
                <a:gd name="connsiteX32" fmla="*/ 2078181 w 2202872"/>
                <a:gd name="connsiteY32" fmla="*/ 989003 h 1044433"/>
                <a:gd name="connsiteX33" fmla="*/ 2105891 w 2202872"/>
                <a:gd name="connsiteY33" fmla="*/ 1016712 h 1044433"/>
                <a:gd name="connsiteX34" fmla="*/ 2202872 w 2202872"/>
                <a:gd name="connsiteY34" fmla="*/ 1044421 h 1044433"/>
                <a:gd name="connsiteX0" fmla="*/ 0 w 2202872"/>
                <a:gd name="connsiteY0" fmla="*/ 1044421 h 1044433"/>
                <a:gd name="connsiteX1" fmla="*/ 69272 w 2202872"/>
                <a:gd name="connsiteY1" fmla="*/ 1016712 h 1044433"/>
                <a:gd name="connsiteX2" fmla="*/ 152400 w 2202872"/>
                <a:gd name="connsiteY2" fmla="*/ 961294 h 1044433"/>
                <a:gd name="connsiteX3" fmla="*/ 193963 w 2202872"/>
                <a:gd name="connsiteY3" fmla="*/ 947439 h 1044433"/>
                <a:gd name="connsiteX4" fmla="*/ 277091 w 2202872"/>
                <a:gd name="connsiteY4" fmla="*/ 892021 h 1044433"/>
                <a:gd name="connsiteX5" fmla="*/ 318654 w 2202872"/>
                <a:gd name="connsiteY5" fmla="*/ 864312 h 1044433"/>
                <a:gd name="connsiteX6" fmla="*/ 360218 w 2202872"/>
                <a:gd name="connsiteY6" fmla="*/ 850458 h 1044433"/>
                <a:gd name="connsiteX7" fmla="*/ 401781 w 2202872"/>
                <a:gd name="connsiteY7" fmla="*/ 822749 h 1044433"/>
                <a:gd name="connsiteX8" fmla="*/ 429491 w 2202872"/>
                <a:gd name="connsiteY8" fmla="*/ 795039 h 1044433"/>
                <a:gd name="connsiteX9" fmla="*/ 471054 w 2202872"/>
                <a:gd name="connsiteY9" fmla="*/ 781185 h 1044433"/>
                <a:gd name="connsiteX10" fmla="*/ 554181 w 2202872"/>
                <a:gd name="connsiteY10" fmla="*/ 725767 h 1044433"/>
                <a:gd name="connsiteX11" fmla="*/ 623454 w 2202872"/>
                <a:gd name="connsiteY11" fmla="*/ 670349 h 1044433"/>
                <a:gd name="connsiteX12" fmla="*/ 651163 w 2202872"/>
                <a:gd name="connsiteY12" fmla="*/ 642639 h 1044433"/>
                <a:gd name="connsiteX13" fmla="*/ 734291 w 2202872"/>
                <a:gd name="connsiteY13" fmla="*/ 601076 h 1044433"/>
                <a:gd name="connsiteX14" fmla="*/ 803563 w 2202872"/>
                <a:gd name="connsiteY14" fmla="*/ 517949 h 1044433"/>
                <a:gd name="connsiteX15" fmla="*/ 831272 w 2202872"/>
                <a:gd name="connsiteY15" fmla="*/ 490239 h 1044433"/>
                <a:gd name="connsiteX16" fmla="*/ 886691 w 2202872"/>
                <a:gd name="connsiteY16" fmla="*/ 407112 h 1044433"/>
                <a:gd name="connsiteX17" fmla="*/ 928254 w 2202872"/>
                <a:gd name="connsiteY17" fmla="*/ 268567 h 1044433"/>
                <a:gd name="connsiteX18" fmla="*/ 942109 w 2202872"/>
                <a:gd name="connsiteY18" fmla="*/ 157730 h 1044433"/>
                <a:gd name="connsiteX19" fmla="*/ 955963 w 2202872"/>
                <a:gd name="connsiteY19" fmla="*/ 19185 h 1044433"/>
                <a:gd name="connsiteX20" fmla="*/ 1039091 w 2202872"/>
                <a:gd name="connsiteY20" fmla="*/ 5330 h 1044433"/>
                <a:gd name="connsiteX21" fmla="*/ 1427017 w 2202872"/>
                <a:gd name="connsiteY21" fmla="*/ 46894 h 1044433"/>
                <a:gd name="connsiteX22" fmla="*/ 1454727 w 2202872"/>
                <a:gd name="connsiteY22" fmla="*/ 379403 h 1044433"/>
                <a:gd name="connsiteX23" fmla="*/ 1482436 w 2202872"/>
                <a:gd name="connsiteY23" fmla="*/ 462530 h 1044433"/>
                <a:gd name="connsiteX24" fmla="*/ 1551709 w 2202872"/>
                <a:gd name="connsiteY24" fmla="*/ 587221 h 1044433"/>
                <a:gd name="connsiteX25" fmla="*/ 1620981 w 2202872"/>
                <a:gd name="connsiteY25" fmla="*/ 711912 h 1044433"/>
                <a:gd name="connsiteX26" fmla="*/ 1731818 w 2202872"/>
                <a:gd name="connsiteY26" fmla="*/ 795039 h 1044433"/>
                <a:gd name="connsiteX27" fmla="*/ 1759527 w 2202872"/>
                <a:gd name="connsiteY27" fmla="*/ 822749 h 1044433"/>
                <a:gd name="connsiteX28" fmla="*/ 1773381 w 2202872"/>
                <a:gd name="connsiteY28" fmla="*/ 864312 h 1044433"/>
                <a:gd name="connsiteX29" fmla="*/ 1814945 w 2202872"/>
                <a:gd name="connsiteY29" fmla="*/ 878167 h 1044433"/>
                <a:gd name="connsiteX30" fmla="*/ 1925781 w 2202872"/>
                <a:gd name="connsiteY30" fmla="*/ 919730 h 1044433"/>
                <a:gd name="connsiteX31" fmla="*/ 2036618 w 2202872"/>
                <a:gd name="connsiteY31" fmla="*/ 975149 h 1044433"/>
                <a:gd name="connsiteX32" fmla="*/ 2078181 w 2202872"/>
                <a:gd name="connsiteY32" fmla="*/ 989003 h 1044433"/>
                <a:gd name="connsiteX33" fmla="*/ 2105891 w 2202872"/>
                <a:gd name="connsiteY33" fmla="*/ 1016712 h 1044433"/>
                <a:gd name="connsiteX34" fmla="*/ 2202872 w 2202872"/>
                <a:gd name="connsiteY34" fmla="*/ 1044421 h 1044433"/>
                <a:gd name="connsiteX0" fmla="*/ 0 w 2202872"/>
                <a:gd name="connsiteY0" fmla="*/ 1039322 h 1039334"/>
                <a:gd name="connsiteX1" fmla="*/ 69272 w 2202872"/>
                <a:gd name="connsiteY1" fmla="*/ 1011613 h 1039334"/>
                <a:gd name="connsiteX2" fmla="*/ 152400 w 2202872"/>
                <a:gd name="connsiteY2" fmla="*/ 956195 h 1039334"/>
                <a:gd name="connsiteX3" fmla="*/ 193963 w 2202872"/>
                <a:gd name="connsiteY3" fmla="*/ 942340 h 1039334"/>
                <a:gd name="connsiteX4" fmla="*/ 277091 w 2202872"/>
                <a:gd name="connsiteY4" fmla="*/ 886922 h 1039334"/>
                <a:gd name="connsiteX5" fmla="*/ 318654 w 2202872"/>
                <a:gd name="connsiteY5" fmla="*/ 859213 h 1039334"/>
                <a:gd name="connsiteX6" fmla="*/ 360218 w 2202872"/>
                <a:gd name="connsiteY6" fmla="*/ 845359 h 1039334"/>
                <a:gd name="connsiteX7" fmla="*/ 401781 w 2202872"/>
                <a:gd name="connsiteY7" fmla="*/ 817650 h 1039334"/>
                <a:gd name="connsiteX8" fmla="*/ 429491 w 2202872"/>
                <a:gd name="connsiteY8" fmla="*/ 789940 h 1039334"/>
                <a:gd name="connsiteX9" fmla="*/ 471054 w 2202872"/>
                <a:gd name="connsiteY9" fmla="*/ 776086 h 1039334"/>
                <a:gd name="connsiteX10" fmla="*/ 554181 w 2202872"/>
                <a:gd name="connsiteY10" fmla="*/ 720668 h 1039334"/>
                <a:gd name="connsiteX11" fmla="*/ 623454 w 2202872"/>
                <a:gd name="connsiteY11" fmla="*/ 665250 h 1039334"/>
                <a:gd name="connsiteX12" fmla="*/ 651163 w 2202872"/>
                <a:gd name="connsiteY12" fmla="*/ 637540 h 1039334"/>
                <a:gd name="connsiteX13" fmla="*/ 734291 w 2202872"/>
                <a:gd name="connsiteY13" fmla="*/ 595977 h 1039334"/>
                <a:gd name="connsiteX14" fmla="*/ 803563 w 2202872"/>
                <a:gd name="connsiteY14" fmla="*/ 512850 h 1039334"/>
                <a:gd name="connsiteX15" fmla="*/ 831272 w 2202872"/>
                <a:gd name="connsiteY15" fmla="*/ 485140 h 1039334"/>
                <a:gd name="connsiteX16" fmla="*/ 886691 w 2202872"/>
                <a:gd name="connsiteY16" fmla="*/ 402013 h 1039334"/>
                <a:gd name="connsiteX17" fmla="*/ 928254 w 2202872"/>
                <a:gd name="connsiteY17" fmla="*/ 263468 h 1039334"/>
                <a:gd name="connsiteX18" fmla="*/ 942109 w 2202872"/>
                <a:gd name="connsiteY18" fmla="*/ 152631 h 1039334"/>
                <a:gd name="connsiteX19" fmla="*/ 955963 w 2202872"/>
                <a:gd name="connsiteY19" fmla="*/ 14086 h 1039334"/>
                <a:gd name="connsiteX20" fmla="*/ 1039091 w 2202872"/>
                <a:gd name="connsiteY20" fmla="*/ 231 h 1039334"/>
                <a:gd name="connsiteX21" fmla="*/ 1427017 w 2202872"/>
                <a:gd name="connsiteY21" fmla="*/ 41795 h 1039334"/>
                <a:gd name="connsiteX22" fmla="*/ 1454727 w 2202872"/>
                <a:gd name="connsiteY22" fmla="*/ 374304 h 1039334"/>
                <a:gd name="connsiteX23" fmla="*/ 1482436 w 2202872"/>
                <a:gd name="connsiteY23" fmla="*/ 457431 h 1039334"/>
                <a:gd name="connsiteX24" fmla="*/ 1551709 w 2202872"/>
                <a:gd name="connsiteY24" fmla="*/ 582122 h 1039334"/>
                <a:gd name="connsiteX25" fmla="*/ 1620981 w 2202872"/>
                <a:gd name="connsiteY25" fmla="*/ 706813 h 1039334"/>
                <a:gd name="connsiteX26" fmla="*/ 1731818 w 2202872"/>
                <a:gd name="connsiteY26" fmla="*/ 789940 h 1039334"/>
                <a:gd name="connsiteX27" fmla="*/ 1759527 w 2202872"/>
                <a:gd name="connsiteY27" fmla="*/ 817650 h 1039334"/>
                <a:gd name="connsiteX28" fmla="*/ 1773381 w 2202872"/>
                <a:gd name="connsiteY28" fmla="*/ 859213 h 1039334"/>
                <a:gd name="connsiteX29" fmla="*/ 1814945 w 2202872"/>
                <a:gd name="connsiteY29" fmla="*/ 873068 h 1039334"/>
                <a:gd name="connsiteX30" fmla="*/ 1925781 w 2202872"/>
                <a:gd name="connsiteY30" fmla="*/ 914631 h 1039334"/>
                <a:gd name="connsiteX31" fmla="*/ 2036618 w 2202872"/>
                <a:gd name="connsiteY31" fmla="*/ 970050 h 1039334"/>
                <a:gd name="connsiteX32" fmla="*/ 2078181 w 2202872"/>
                <a:gd name="connsiteY32" fmla="*/ 983904 h 1039334"/>
                <a:gd name="connsiteX33" fmla="*/ 2105891 w 2202872"/>
                <a:gd name="connsiteY33" fmla="*/ 1011613 h 1039334"/>
                <a:gd name="connsiteX34" fmla="*/ 2202872 w 2202872"/>
                <a:gd name="connsiteY34" fmla="*/ 1039322 h 1039334"/>
                <a:gd name="connsiteX0" fmla="*/ 0 w 2202872"/>
                <a:gd name="connsiteY0" fmla="*/ 1039467 h 1039479"/>
                <a:gd name="connsiteX1" fmla="*/ 69272 w 2202872"/>
                <a:gd name="connsiteY1" fmla="*/ 1011758 h 1039479"/>
                <a:gd name="connsiteX2" fmla="*/ 152400 w 2202872"/>
                <a:gd name="connsiteY2" fmla="*/ 956340 h 1039479"/>
                <a:gd name="connsiteX3" fmla="*/ 193963 w 2202872"/>
                <a:gd name="connsiteY3" fmla="*/ 942485 h 1039479"/>
                <a:gd name="connsiteX4" fmla="*/ 277091 w 2202872"/>
                <a:gd name="connsiteY4" fmla="*/ 887067 h 1039479"/>
                <a:gd name="connsiteX5" fmla="*/ 318654 w 2202872"/>
                <a:gd name="connsiteY5" fmla="*/ 859358 h 1039479"/>
                <a:gd name="connsiteX6" fmla="*/ 360218 w 2202872"/>
                <a:gd name="connsiteY6" fmla="*/ 845504 h 1039479"/>
                <a:gd name="connsiteX7" fmla="*/ 401781 w 2202872"/>
                <a:gd name="connsiteY7" fmla="*/ 817795 h 1039479"/>
                <a:gd name="connsiteX8" fmla="*/ 429491 w 2202872"/>
                <a:gd name="connsiteY8" fmla="*/ 790085 h 1039479"/>
                <a:gd name="connsiteX9" fmla="*/ 471054 w 2202872"/>
                <a:gd name="connsiteY9" fmla="*/ 776231 h 1039479"/>
                <a:gd name="connsiteX10" fmla="*/ 554181 w 2202872"/>
                <a:gd name="connsiteY10" fmla="*/ 720813 h 1039479"/>
                <a:gd name="connsiteX11" fmla="*/ 623454 w 2202872"/>
                <a:gd name="connsiteY11" fmla="*/ 665395 h 1039479"/>
                <a:gd name="connsiteX12" fmla="*/ 651163 w 2202872"/>
                <a:gd name="connsiteY12" fmla="*/ 637685 h 1039479"/>
                <a:gd name="connsiteX13" fmla="*/ 734291 w 2202872"/>
                <a:gd name="connsiteY13" fmla="*/ 596122 h 1039479"/>
                <a:gd name="connsiteX14" fmla="*/ 803563 w 2202872"/>
                <a:gd name="connsiteY14" fmla="*/ 512995 h 1039479"/>
                <a:gd name="connsiteX15" fmla="*/ 831272 w 2202872"/>
                <a:gd name="connsiteY15" fmla="*/ 485285 h 1039479"/>
                <a:gd name="connsiteX16" fmla="*/ 886691 w 2202872"/>
                <a:gd name="connsiteY16" fmla="*/ 402158 h 1039479"/>
                <a:gd name="connsiteX17" fmla="*/ 928254 w 2202872"/>
                <a:gd name="connsiteY17" fmla="*/ 263613 h 1039479"/>
                <a:gd name="connsiteX18" fmla="*/ 942109 w 2202872"/>
                <a:gd name="connsiteY18" fmla="*/ 152776 h 1039479"/>
                <a:gd name="connsiteX19" fmla="*/ 955963 w 2202872"/>
                <a:gd name="connsiteY19" fmla="*/ 14231 h 1039479"/>
                <a:gd name="connsiteX20" fmla="*/ 1039091 w 2202872"/>
                <a:gd name="connsiteY20" fmla="*/ 376 h 1039479"/>
                <a:gd name="connsiteX21" fmla="*/ 1427017 w 2202872"/>
                <a:gd name="connsiteY21" fmla="*/ 41940 h 1039479"/>
                <a:gd name="connsiteX22" fmla="*/ 1454727 w 2202872"/>
                <a:gd name="connsiteY22" fmla="*/ 374449 h 1039479"/>
                <a:gd name="connsiteX23" fmla="*/ 1482436 w 2202872"/>
                <a:gd name="connsiteY23" fmla="*/ 457576 h 1039479"/>
                <a:gd name="connsiteX24" fmla="*/ 1551709 w 2202872"/>
                <a:gd name="connsiteY24" fmla="*/ 582267 h 1039479"/>
                <a:gd name="connsiteX25" fmla="*/ 1620981 w 2202872"/>
                <a:gd name="connsiteY25" fmla="*/ 706958 h 1039479"/>
                <a:gd name="connsiteX26" fmla="*/ 1731818 w 2202872"/>
                <a:gd name="connsiteY26" fmla="*/ 790085 h 1039479"/>
                <a:gd name="connsiteX27" fmla="*/ 1759527 w 2202872"/>
                <a:gd name="connsiteY27" fmla="*/ 817795 h 1039479"/>
                <a:gd name="connsiteX28" fmla="*/ 1773381 w 2202872"/>
                <a:gd name="connsiteY28" fmla="*/ 859358 h 1039479"/>
                <a:gd name="connsiteX29" fmla="*/ 1814945 w 2202872"/>
                <a:gd name="connsiteY29" fmla="*/ 873213 h 1039479"/>
                <a:gd name="connsiteX30" fmla="*/ 1925781 w 2202872"/>
                <a:gd name="connsiteY30" fmla="*/ 914776 h 1039479"/>
                <a:gd name="connsiteX31" fmla="*/ 2036618 w 2202872"/>
                <a:gd name="connsiteY31" fmla="*/ 970195 h 1039479"/>
                <a:gd name="connsiteX32" fmla="*/ 2078181 w 2202872"/>
                <a:gd name="connsiteY32" fmla="*/ 984049 h 1039479"/>
                <a:gd name="connsiteX33" fmla="*/ 2105891 w 2202872"/>
                <a:gd name="connsiteY33" fmla="*/ 1011758 h 1039479"/>
                <a:gd name="connsiteX34" fmla="*/ 2202872 w 2202872"/>
                <a:gd name="connsiteY34" fmla="*/ 1039467 h 1039479"/>
                <a:gd name="connsiteX0" fmla="*/ 0 w 2202872"/>
                <a:gd name="connsiteY0" fmla="*/ 1041057 h 1041069"/>
                <a:gd name="connsiteX1" fmla="*/ 69272 w 2202872"/>
                <a:gd name="connsiteY1" fmla="*/ 1013348 h 1041069"/>
                <a:gd name="connsiteX2" fmla="*/ 152400 w 2202872"/>
                <a:gd name="connsiteY2" fmla="*/ 957930 h 1041069"/>
                <a:gd name="connsiteX3" fmla="*/ 193963 w 2202872"/>
                <a:gd name="connsiteY3" fmla="*/ 944075 h 1041069"/>
                <a:gd name="connsiteX4" fmla="*/ 277091 w 2202872"/>
                <a:gd name="connsiteY4" fmla="*/ 888657 h 1041069"/>
                <a:gd name="connsiteX5" fmla="*/ 318654 w 2202872"/>
                <a:gd name="connsiteY5" fmla="*/ 860948 h 1041069"/>
                <a:gd name="connsiteX6" fmla="*/ 360218 w 2202872"/>
                <a:gd name="connsiteY6" fmla="*/ 847094 h 1041069"/>
                <a:gd name="connsiteX7" fmla="*/ 401781 w 2202872"/>
                <a:gd name="connsiteY7" fmla="*/ 819385 h 1041069"/>
                <a:gd name="connsiteX8" fmla="*/ 429491 w 2202872"/>
                <a:gd name="connsiteY8" fmla="*/ 791675 h 1041069"/>
                <a:gd name="connsiteX9" fmla="*/ 471054 w 2202872"/>
                <a:gd name="connsiteY9" fmla="*/ 777821 h 1041069"/>
                <a:gd name="connsiteX10" fmla="*/ 554181 w 2202872"/>
                <a:gd name="connsiteY10" fmla="*/ 722403 h 1041069"/>
                <a:gd name="connsiteX11" fmla="*/ 623454 w 2202872"/>
                <a:gd name="connsiteY11" fmla="*/ 666985 h 1041069"/>
                <a:gd name="connsiteX12" fmla="*/ 651163 w 2202872"/>
                <a:gd name="connsiteY12" fmla="*/ 639275 h 1041069"/>
                <a:gd name="connsiteX13" fmla="*/ 734291 w 2202872"/>
                <a:gd name="connsiteY13" fmla="*/ 597712 h 1041069"/>
                <a:gd name="connsiteX14" fmla="*/ 803563 w 2202872"/>
                <a:gd name="connsiteY14" fmla="*/ 514585 h 1041069"/>
                <a:gd name="connsiteX15" fmla="*/ 831272 w 2202872"/>
                <a:gd name="connsiteY15" fmla="*/ 486875 h 1041069"/>
                <a:gd name="connsiteX16" fmla="*/ 886691 w 2202872"/>
                <a:gd name="connsiteY16" fmla="*/ 403748 h 1041069"/>
                <a:gd name="connsiteX17" fmla="*/ 928254 w 2202872"/>
                <a:gd name="connsiteY17" fmla="*/ 265203 h 1041069"/>
                <a:gd name="connsiteX18" fmla="*/ 942109 w 2202872"/>
                <a:gd name="connsiteY18" fmla="*/ 154366 h 1041069"/>
                <a:gd name="connsiteX19" fmla="*/ 955963 w 2202872"/>
                <a:gd name="connsiteY19" fmla="*/ 15821 h 1041069"/>
                <a:gd name="connsiteX20" fmla="*/ 1427017 w 2202872"/>
                <a:gd name="connsiteY20" fmla="*/ 43530 h 1041069"/>
                <a:gd name="connsiteX21" fmla="*/ 1454727 w 2202872"/>
                <a:gd name="connsiteY21" fmla="*/ 376039 h 1041069"/>
                <a:gd name="connsiteX22" fmla="*/ 1482436 w 2202872"/>
                <a:gd name="connsiteY22" fmla="*/ 459166 h 1041069"/>
                <a:gd name="connsiteX23" fmla="*/ 1551709 w 2202872"/>
                <a:gd name="connsiteY23" fmla="*/ 583857 h 1041069"/>
                <a:gd name="connsiteX24" fmla="*/ 1620981 w 2202872"/>
                <a:gd name="connsiteY24" fmla="*/ 708548 h 1041069"/>
                <a:gd name="connsiteX25" fmla="*/ 1731818 w 2202872"/>
                <a:gd name="connsiteY25" fmla="*/ 791675 h 1041069"/>
                <a:gd name="connsiteX26" fmla="*/ 1759527 w 2202872"/>
                <a:gd name="connsiteY26" fmla="*/ 819385 h 1041069"/>
                <a:gd name="connsiteX27" fmla="*/ 1773381 w 2202872"/>
                <a:gd name="connsiteY27" fmla="*/ 860948 h 1041069"/>
                <a:gd name="connsiteX28" fmla="*/ 1814945 w 2202872"/>
                <a:gd name="connsiteY28" fmla="*/ 874803 h 1041069"/>
                <a:gd name="connsiteX29" fmla="*/ 1925781 w 2202872"/>
                <a:gd name="connsiteY29" fmla="*/ 916366 h 1041069"/>
                <a:gd name="connsiteX30" fmla="*/ 2036618 w 2202872"/>
                <a:gd name="connsiteY30" fmla="*/ 971785 h 1041069"/>
                <a:gd name="connsiteX31" fmla="*/ 2078181 w 2202872"/>
                <a:gd name="connsiteY31" fmla="*/ 985639 h 1041069"/>
                <a:gd name="connsiteX32" fmla="*/ 2105891 w 2202872"/>
                <a:gd name="connsiteY32" fmla="*/ 1013348 h 1041069"/>
                <a:gd name="connsiteX33" fmla="*/ 2202872 w 2202872"/>
                <a:gd name="connsiteY33" fmla="*/ 1041057 h 1041069"/>
                <a:gd name="connsiteX0" fmla="*/ 0 w 2202872"/>
                <a:gd name="connsiteY0" fmla="*/ 1057822 h 1057834"/>
                <a:gd name="connsiteX1" fmla="*/ 69272 w 2202872"/>
                <a:gd name="connsiteY1" fmla="*/ 1030113 h 1057834"/>
                <a:gd name="connsiteX2" fmla="*/ 152400 w 2202872"/>
                <a:gd name="connsiteY2" fmla="*/ 974695 h 1057834"/>
                <a:gd name="connsiteX3" fmla="*/ 193963 w 2202872"/>
                <a:gd name="connsiteY3" fmla="*/ 960840 h 1057834"/>
                <a:gd name="connsiteX4" fmla="*/ 277091 w 2202872"/>
                <a:gd name="connsiteY4" fmla="*/ 905422 h 1057834"/>
                <a:gd name="connsiteX5" fmla="*/ 318654 w 2202872"/>
                <a:gd name="connsiteY5" fmla="*/ 877713 h 1057834"/>
                <a:gd name="connsiteX6" fmla="*/ 360218 w 2202872"/>
                <a:gd name="connsiteY6" fmla="*/ 863859 h 1057834"/>
                <a:gd name="connsiteX7" fmla="*/ 401781 w 2202872"/>
                <a:gd name="connsiteY7" fmla="*/ 836150 h 1057834"/>
                <a:gd name="connsiteX8" fmla="*/ 429491 w 2202872"/>
                <a:gd name="connsiteY8" fmla="*/ 808440 h 1057834"/>
                <a:gd name="connsiteX9" fmla="*/ 471054 w 2202872"/>
                <a:gd name="connsiteY9" fmla="*/ 794586 h 1057834"/>
                <a:gd name="connsiteX10" fmla="*/ 554181 w 2202872"/>
                <a:gd name="connsiteY10" fmla="*/ 739168 h 1057834"/>
                <a:gd name="connsiteX11" fmla="*/ 623454 w 2202872"/>
                <a:gd name="connsiteY11" fmla="*/ 683750 h 1057834"/>
                <a:gd name="connsiteX12" fmla="*/ 651163 w 2202872"/>
                <a:gd name="connsiteY12" fmla="*/ 656040 h 1057834"/>
                <a:gd name="connsiteX13" fmla="*/ 734291 w 2202872"/>
                <a:gd name="connsiteY13" fmla="*/ 614477 h 1057834"/>
                <a:gd name="connsiteX14" fmla="*/ 803563 w 2202872"/>
                <a:gd name="connsiteY14" fmla="*/ 531350 h 1057834"/>
                <a:gd name="connsiteX15" fmla="*/ 831272 w 2202872"/>
                <a:gd name="connsiteY15" fmla="*/ 503640 h 1057834"/>
                <a:gd name="connsiteX16" fmla="*/ 886691 w 2202872"/>
                <a:gd name="connsiteY16" fmla="*/ 420513 h 1057834"/>
                <a:gd name="connsiteX17" fmla="*/ 928254 w 2202872"/>
                <a:gd name="connsiteY17" fmla="*/ 281968 h 1057834"/>
                <a:gd name="connsiteX18" fmla="*/ 942109 w 2202872"/>
                <a:gd name="connsiteY18" fmla="*/ 171131 h 1057834"/>
                <a:gd name="connsiteX19" fmla="*/ 955963 w 2202872"/>
                <a:gd name="connsiteY19" fmla="*/ 32586 h 1057834"/>
                <a:gd name="connsiteX20" fmla="*/ 1468580 w 2202872"/>
                <a:gd name="connsiteY20" fmla="*/ 32586 h 1057834"/>
                <a:gd name="connsiteX21" fmla="*/ 1454727 w 2202872"/>
                <a:gd name="connsiteY21" fmla="*/ 392804 h 1057834"/>
                <a:gd name="connsiteX22" fmla="*/ 1482436 w 2202872"/>
                <a:gd name="connsiteY22" fmla="*/ 475931 h 1057834"/>
                <a:gd name="connsiteX23" fmla="*/ 1551709 w 2202872"/>
                <a:gd name="connsiteY23" fmla="*/ 600622 h 1057834"/>
                <a:gd name="connsiteX24" fmla="*/ 1620981 w 2202872"/>
                <a:gd name="connsiteY24" fmla="*/ 725313 h 1057834"/>
                <a:gd name="connsiteX25" fmla="*/ 1731818 w 2202872"/>
                <a:gd name="connsiteY25" fmla="*/ 808440 h 1057834"/>
                <a:gd name="connsiteX26" fmla="*/ 1759527 w 2202872"/>
                <a:gd name="connsiteY26" fmla="*/ 836150 h 1057834"/>
                <a:gd name="connsiteX27" fmla="*/ 1773381 w 2202872"/>
                <a:gd name="connsiteY27" fmla="*/ 877713 h 1057834"/>
                <a:gd name="connsiteX28" fmla="*/ 1814945 w 2202872"/>
                <a:gd name="connsiteY28" fmla="*/ 891568 h 1057834"/>
                <a:gd name="connsiteX29" fmla="*/ 1925781 w 2202872"/>
                <a:gd name="connsiteY29" fmla="*/ 933131 h 1057834"/>
                <a:gd name="connsiteX30" fmla="*/ 2036618 w 2202872"/>
                <a:gd name="connsiteY30" fmla="*/ 988550 h 1057834"/>
                <a:gd name="connsiteX31" fmla="*/ 2078181 w 2202872"/>
                <a:gd name="connsiteY31" fmla="*/ 1002404 h 1057834"/>
                <a:gd name="connsiteX32" fmla="*/ 2105891 w 2202872"/>
                <a:gd name="connsiteY32" fmla="*/ 1030113 h 1057834"/>
                <a:gd name="connsiteX33" fmla="*/ 2202872 w 2202872"/>
                <a:gd name="connsiteY33" fmla="*/ 1057822 h 1057834"/>
                <a:gd name="connsiteX0" fmla="*/ 0 w 2202872"/>
                <a:gd name="connsiteY0" fmla="*/ 1057822 h 1057834"/>
                <a:gd name="connsiteX1" fmla="*/ 69272 w 2202872"/>
                <a:gd name="connsiteY1" fmla="*/ 1030113 h 1057834"/>
                <a:gd name="connsiteX2" fmla="*/ 152400 w 2202872"/>
                <a:gd name="connsiteY2" fmla="*/ 974695 h 1057834"/>
                <a:gd name="connsiteX3" fmla="*/ 193963 w 2202872"/>
                <a:gd name="connsiteY3" fmla="*/ 960840 h 1057834"/>
                <a:gd name="connsiteX4" fmla="*/ 277091 w 2202872"/>
                <a:gd name="connsiteY4" fmla="*/ 905422 h 1057834"/>
                <a:gd name="connsiteX5" fmla="*/ 318654 w 2202872"/>
                <a:gd name="connsiteY5" fmla="*/ 877713 h 1057834"/>
                <a:gd name="connsiteX6" fmla="*/ 360218 w 2202872"/>
                <a:gd name="connsiteY6" fmla="*/ 863859 h 1057834"/>
                <a:gd name="connsiteX7" fmla="*/ 401781 w 2202872"/>
                <a:gd name="connsiteY7" fmla="*/ 836150 h 1057834"/>
                <a:gd name="connsiteX8" fmla="*/ 429491 w 2202872"/>
                <a:gd name="connsiteY8" fmla="*/ 808440 h 1057834"/>
                <a:gd name="connsiteX9" fmla="*/ 471054 w 2202872"/>
                <a:gd name="connsiteY9" fmla="*/ 794586 h 1057834"/>
                <a:gd name="connsiteX10" fmla="*/ 554181 w 2202872"/>
                <a:gd name="connsiteY10" fmla="*/ 739168 h 1057834"/>
                <a:gd name="connsiteX11" fmla="*/ 623454 w 2202872"/>
                <a:gd name="connsiteY11" fmla="*/ 683750 h 1057834"/>
                <a:gd name="connsiteX12" fmla="*/ 651163 w 2202872"/>
                <a:gd name="connsiteY12" fmla="*/ 656040 h 1057834"/>
                <a:gd name="connsiteX13" fmla="*/ 734291 w 2202872"/>
                <a:gd name="connsiteY13" fmla="*/ 614477 h 1057834"/>
                <a:gd name="connsiteX14" fmla="*/ 803563 w 2202872"/>
                <a:gd name="connsiteY14" fmla="*/ 531350 h 1057834"/>
                <a:gd name="connsiteX15" fmla="*/ 831272 w 2202872"/>
                <a:gd name="connsiteY15" fmla="*/ 503640 h 1057834"/>
                <a:gd name="connsiteX16" fmla="*/ 886691 w 2202872"/>
                <a:gd name="connsiteY16" fmla="*/ 420513 h 1057834"/>
                <a:gd name="connsiteX17" fmla="*/ 928254 w 2202872"/>
                <a:gd name="connsiteY17" fmla="*/ 281968 h 1057834"/>
                <a:gd name="connsiteX18" fmla="*/ 942109 w 2202872"/>
                <a:gd name="connsiteY18" fmla="*/ 171131 h 1057834"/>
                <a:gd name="connsiteX19" fmla="*/ 955963 w 2202872"/>
                <a:gd name="connsiteY19" fmla="*/ 32586 h 1057834"/>
                <a:gd name="connsiteX20" fmla="*/ 1468580 w 2202872"/>
                <a:gd name="connsiteY20" fmla="*/ 32586 h 1057834"/>
                <a:gd name="connsiteX21" fmla="*/ 1454727 w 2202872"/>
                <a:gd name="connsiteY21" fmla="*/ 392804 h 1057834"/>
                <a:gd name="connsiteX22" fmla="*/ 1482436 w 2202872"/>
                <a:gd name="connsiteY22" fmla="*/ 475931 h 1057834"/>
                <a:gd name="connsiteX23" fmla="*/ 1551709 w 2202872"/>
                <a:gd name="connsiteY23" fmla="*/ 600622 h 1057834"/>
                <a:gd name="connsiteX24" fmla="*/ 1620981 w 2202872"/>
                <a:gd name="connsiteY24" fmla="*/ 725313 h 1057834"/>
                <a:gd name="connsiteX25" fmla="*/ 1731818 w 2202872"/>
                <a:gd name="connsiteY25" fmla="*/ 808440 h 1057834"/>
                <a:gd name="connsiteX26" fmla="*/ 1759527 w 2202872"/>
                <a:gd name="connsiteY26" fmla="*/ 836150 h 1057834"/>
                <a:gd name="connsiteX27" fmla="*/ 1773381 w 2202872"/>
                <a:gd name="connsiteY27" fmla="*/ 877713 h 1057834"/>
                <a:gd name="connsiteX28" fmla="*/ 1814945 w 2202872"/>
                <a:gd name="connsiteY28" fmla="*/ 891568 h 1057834"/>
                <a:gd name="connsiteX29" fmla="*/ 1925781 w 2202872"/>
                <a:gd name="connsiteY29" fmla="*/ 933131 h 1057834"/>
                <a:gd name="connsiteX30" fmla="*/ 2036618 w 2202872"/>
                <a:gd name="connsiteY30" fmla="*/ 988550 h 1057834"/>
                <a:gd name="connsiteX31" fmla="*/ 2078181 w 2202872"/>
                <a:gd name="connsiteY31" fmla="*/ 1002404 h 1057834"/>
                <a:gd name="connsiteX32" fmla="*/ 2105891 w 2202872"/>
                <a:gd name="connsiteY32" fmla="*/ 1030113 h 1057834"/>
                <a:gd name="connsiteX33" fmla="*/ 2202872 w 2202872"/>
                <a:gd name="connsiteY33" fmla="*/ 1057822 h 1057834"/>
                <a:gd name="connsiteX0" fmla="*/ 0 w 2202872"/>
                <a:gd name="connsiteY0" fmla="*/ 1036605 h 1036617"/>
                <a:gd name="connsiteX1" fmla="*/ 69272 w 2202872"/>
                <a:gd name="connsiteY1" fmla="*/ 1008896 h 1036617"/>
                <a:gd name="connsiteX2" fmla="*/ 152400 w 2202872"/>
                <a:gd name="connsiteY2" fmla="*/ 953478 h 1036617"/>
                <a:gd name="connsiteX3" fmla="*/ 193963 w 2202872"/>
                <a:gd name="connsiteY3" fmla="*/ 939623 h 1036617"/>
                <a:gd name="connsiteX4" fmla="*/ 277091 w 2202872"/>
                <a:gd name="connsiteY4" fmla="*/ 884205 h 1036617"/>
                <a:gd name="connsiteX5" fmla="*/ 318654 w 2202872"/>
                <a:gd name="connsiteY5" fmla="*/ 856496 h 1036617"/>
                <a:gd name="connsiteX6" fmla="*/ 360218 w 2202872"/>
                <a:gd name="connsiteY6" fmla="*/ 842642 h 1036617"/>
                <a:gd name="connsiteX7" fmla="*/ 401781 w 2202872"/>
                <a:gd name="connsiteY7" fmla="*/ 814933 h 1036617"/>
                <a:gd name="connsiteX8" fmla="*/ 429491 w 2202872"/>
                <a:gd name="connsiteY8" fmla="*/ 787223 h 1036617"/>
                <a:gd name="connsiteX9" fmla="*/ 471054 w 2202872"/>
                <a:gd name="connsiteY9" fmla="*/ 773369 h 1036617"/>
                <a:gd name="connsiteX10" fmla="*/ 554181 w 2202872"/>
                <a:gd name="connsiteY10" fmla="*/ 717951 h 1036617"/>
                <a:gd name="connsiteX11" fmla="*/ 623454 w 2202872"/>
                <a:gd name="connsiteY11" fmla="*/ 662533 h 1036617"/>
                <a:gd name="connsiteX12" fmla="*/ 651163 w 2202872"/>
                <a:gd name="connsiteY12" fmla="*/ 634823 h 1036617"/>
                <a:gd name="connsiteX13" fmla="*/ 734291 w 2202872"/>
                <a:gd name="connsiteY13" fmla="*/ 593260 h 1036617"/>
                <a:gd name="connsiteX14" fmla="*/ 803563 w 2202872"/>
                <a:gd name="connsiteY14" fmla="*/ 510133 h 1036617"/>
                <a:gd name="connsiteX15" fmla="*/ 831272 w 2202872"/>
                <a:gd name="connsiteY15" fmla="*/ 482423 h 1036617"/>
                <a:gd name="connsiteX16" fmla="*/ 886691 w 2202872"/>
                <a:gd name="connsiteY16" fmla="*/ 399296 h 1036617"/>
                <a:gd name="connsiteX17" fmla="*/ 928254 w 2202872"/>
                <a:gd name="connsiteY17" fmla="*/ 260751 h 1036617"/>
                <a:gd name="connsiteX18" fmla="*/ 942109 w 2202872"/>
                <a:gd name="connsiteY18" fmla="*/ 149914 h 1036617"/>
                <a:gd name="connsiteX19" fmla="*/ 955963 w 2202872"/>
                <a:gd name="connsiteY19" fmla="*/ 11369 h 1036617"/>
                <a:gd name="connsiteX20" fmla="*/ 1468580 w 2202872"/>
                <a:gd name="connsiteY20" fmla="*/ 11369 h 1036617"/>
                <a:gd name="connsiteX21" fmla="*/ 1454727 w 2202872"/>
                <a:gd name="connsiteY21" fmla="*/ 371587 h 1036617"/>
                <a:gd name="connsiteX22" fmla="*/ 1482436 w 2202872"/>
                <a:gd name="connsiteY22" fmla="*/ 454714 h 1036617"/>
                <a:gd name="connsiteX23" fmla="*/ 1551709 w 2202872"/>
                <a:gd name="connsiteY23" fmla="*/ 579405 h 1036617"/>
                <a:gd name="connsiteX24" fmla="*/ 1620981 w 2202872"/>
                <a:gd name="connsiteY24" fmla="*/ 704096 h 1036617"/>
                <a:gd name="connsiteX25" fmla="*/ 1731818 w 2202872"/>
                <a:gd name="connsiteY25" fmla="*/ 787223 h 1036617"/>
                <a:gd name="connsiteX26" fmla="*/ 1759527 w 2202872"/>
                <a:gd name="connsiteY26" fmla="*/ 814933 h 1036617"/>
                <a:gd name="connsiteX27" fmla="*/ 1773381 w 2202872"/>
                <a:gd name="connsiteY27" fmla="*/ 856496 h 1036617"/>
                <a:gd name="connsiteX28" fmla="*/ 1814945 w 2202872"/>
                <a:gd name="connsiteY28" fmla="*/ 870351 h 1036617"/>
                <a:gd name="connsiteX29" fmla="*/ 1925781 w 2202872"/>
                <a:gd name="connsiteY29" fmla="*/ 911914 h 1036617"/>
                <a:gd name="connsiteX30" fmla="*/ 2036618 w 2202872"/>
                <a:gd name="connsiteY30" fmla="*/ 967333 h 1036617"/>
                <a:gd name="connsiteX31" fmla="*/ 2078181 w 2202872"/>
                <a:gd name="connsiteY31" fmla="*/ 981187 h 1036617"/>
                <a:gd name="connsiteX32" fmla="*/ 2105891 w 2202872"/>
                <a:gd name="connsiteY32" fmla="*/ 1008896 h 1036617"/>
                <a:gd name="connsiteX33" fmla="*/ 2202872 w 2202872"/>
                <a:gd name="connsiteY33" fmla="*/ 1036605 h 1036617"/>
                <a:gd name="connsiteX0" fmla="*/ 0 w 2202872"/>
                <a:gd name="connsiteY0" fmla="*/ 1044778 h 1044790"/>
                <a:gd name="connsiteX1" fmla="*/ 69272 w 2202872"/>
                <a:gd name="connsiteY1" fmla="*/ 1017069 h 1044790"/>
                <a:gd name="connsiteX2" fmla="*/ 152400 w 2202872"/>
                <a:gd name="connsiteY2" fmla="*/ 961651 h 1044790"/>
                <a:gd name="connsiteX3" fmla="*/ 193963 w 2202872"/>
                <a:gd name="connsiteY3" fmla="*/ 947796 h 1044790"/>
                <a:gd name="connsiteX4" fmla="*/ 277091 w 2202872"/>
                <a:gd name="connsiteY4" fmla="*/ 892378 h 1044790"/>
                <a:gd name="connsiteX5" fmla="*/ 318654 w 2202872"/>
                <a:gd name="connsiteY5" fmla="*/ 864669 h 1044790"/>
                <a:gd name="connsiteX6" fmla="*/ 360218 w 2202872"/>
                <a:gd name="connsiteY6" fmla="*/ 850815 h 1044790"/>
                <a:gd name="connsiteX7" fmla="*/ 401781 w 2202872"/>
                <a:gd name="connsiteY7" fmla="*/ 823106 h 1044790"/>
                <a:gd name="connsiteX8" fmla="*/ 429491 w 2202872"/>
                <a:gd name="connsiteY8" fmla="*/ 795396 h 1044790"/>
                <a:gd name="connsiteX9" fmla="*/ 471054 w 2202872"/>
                <a:gd name="connsiteY9" fmla="*/ 781542 h 1044790"/>
                <a:gd name="connsiteX10" fmla="*/ 554181 w 2202872"/>
                <a:gd name="connsiteY10" fmla="*/ 726124 h 1044790"/>
                <a:gd name="connsiteX11" fmla="*/ 623454 w 2202872"/>
                <a:gd name="connsiteY11" fmla="*/ 670706 h 1044790"/>
                <a:gd name="connsiteX12" fmla="*/ 651163 w 2202872"/>
                <a:gd name="connsiteY12" fmla="*/ 642996 h 1044790"/>
                <a:gd name="connsiteX13" fmla="*/ 734291 w 2202872"/>
                <a:gd name="connsiteY13" fmla="*/ 601433 h 1044790"/>
                <a:gd name="connsiteX14" fmla="*/ 803563 w 2202872"/>
                <a:gd name="connsiteY14" fmla="*/ 518306 h 1044790"/>
                <a:gd name="connsiteX15" fmla="*/ 831272 w 2202872"/>
                <a:gd name="connsiteY15" fmla="*/ 490596 h 1044790"/>
                <a:gd name="connsiteX16" fmla="*/ 886691 w 2202872"/>
                <a:gd name="connsiteY16" fmla="*/ 407469 h 1044790"/>
                <a:gd name="connsiteX17" fmla="*/ 928254 w 2202872"/>
                <a:gd name="connsiteY17" fmla="*/ 268924 h 1044790"/>
                <a:gd name="connsiteX18" fmla="*/ 955963 w 2202872"/>
                <a:gd name="connsiteY18" fmla="*/ 19542 h 1044790"/>
                <a:gd name="connsiteX19" fmla="*/ 1468580 w 2202872"/>
                <a:gd name="connsiteY19" fmla="*/ 19542 h 1044790"/>
                <a:gd name="connsiteX20" fmla="*/ 1454727 w 2202872"/>
                <a:gd name="connsiteY20" fmla="*/ 379760 h 1044790"/>
                <a:gd name="connsiteX21" fmla="*/ 1482436 w 2202872"/>
                <a:gd name="connsiteY21" fmla="*/ 462887 h 1044790"/>
                <a:gd name="connsiteX22" fmla="*/ 1551709 w 2202872"/>
                <a:gd name="connsiteY22" fmla="*/ 587578 h 1044790"/>
                <a:gd name="connsiteX23" fmla="*/ 1620981 w 2202872"/>
                <a:gd name="connsiteY23" fmla="*/ 712269 h 1044790"/>
                <a:gd name="connsiteX24" fmla="*/ 1731818 w 2202872"/>
                <a:gd name="connsiteY24" fmla="*/ 795396 h 1044790"/>
                <a:gd name="connsiteX25" fmla="*/ 1759527 w 2202872"/>
                <a:gd name="connsiteY25" fmla="*/ 823106 h 1044790"/>
                <a:gd name="connsiteX26" fmla="*/ 1773381 w 2202872"/>
                <a:gd name="connsiteY26" fmla="*/ 864669 h 1044790"/>
                <a:gd name="connsiteX27" fmla="*/ 1814945 w 2202872"/>
                <a:gd name="connsiteY27" fmla="*/ 878524 h 1044790"/>
                <a:gd name="connsiteX28" fmla="*/ 1925781 w 2202872"/>
                <a:gd name="connsiteY28" fmla="*/ 920087 h 1044790"/>
                <a:gd name="connsiteX29" fmla="*/ 2036618 w 2202872"/>
                <a:gd name="connsiteY29" fmla="*/ 975506 h 1044790"/>
                <a:gd name="connsiteX30" fmla="*/ 2078181 w 2202872"/>
                <a:gd name="connsiteY30" fmla="*/ 989360 h 1044790"/>
                <a:gd name="connsiteX31" fmla="*/ 2105891 w 2202872"/>
                <a:gd name="connsiteY31" fmla="*/ 1017069 h 1044790"/>
                <a:gd name="connsiteX32" fmla="*/ 2202872 w 2202872"/>
                <a:gd name="connsiteY32" fmla="*/ 1044778 h 1044790"/>
                <a:gd name="connsiteX0" fmla="*/ 0 w 2202872"/>
                <a:gd name="connsiteY0" fmla="*/ 1070316 h 1070328"/>
                <a:gd name="connsiteX1" fmla="*/ 69272 w 2202872"/>
                <a:gd name="connsiteY1" fmla="*/ 1042607 h 1070328"/>
                <a:gd name="connsiteX2" fmla="*/ 152400 w 2202872"/>
                <a:gd name="connsiteY2" fmla="*/ 987189 h 1070328"/>
                <a:gd name="connsiteX3" fmla="*/ 193963 w 2202872"/>
                <a:gd name="connsiteY3" fmla="*/ 973334 h 1070328"/>
                <a:gd name="connsiteX4" fmla="*/ 277091 w 2202872"/>
                <a:gd name="connsiteY4" fmla="*/ 917916 h 1070328"/>
                <a:gd name="connsiteX5" fmla="*/ 318654 w 2202872"/>
                <a:gd name="connsiteY5" fmla="*/ 890207 h 1070328"/>
                <a:gd name="connsiteX6" fmla="*/ 360218 w 2202872"/>
                <a:gd name="connsiteY6" fmla="*/ 876353 h 1070328"/>
                <a:gd name="connsiteX7" fmla="*/ 401781 w 2202872"/>
                <a:gd name="connsiteY7" fmla="*/ 848644 h 1070328"/>
                <a:gd name="connsiteX8" fmla="*/ 429491 w 2202872"/>
                <a:gd name="connsiteY8" fmla="*/ 820934 h 1070328"/>
                <a:gd name="connsiteX9" fmla="*/ 471054 w 2202872"/>
                <a:gd name="connsiteY9" fmla="*/ 807080 h 1070328"/>
                <a:gd name="connsiteX10" fmla="*/ 554181 w 2202872"/>
                <a:gd name="connsiteY10" fmla="*/ 751662 h 1070328"/>
                <a:gd name="connsiteX11" fmla="*/ 623454 w 2202872"/>
                <a:gd name="connsiteY11" fmla="*/ 696244 h 1070328"/>
                <a:gd name="connsiteX12" fmla="*/ 651163 w 2202872"/>
                <a:gd name="connsiteY12" fmla="*/ 668534 h 1070328"/>
                <a:gd name="connsiteX13" fmla="*/ 734291 w 2202872"/>
                <a:gd name="connsiteY13" fmla="*/ 626971 h 1070328"/>
                <a:gd name="connsiteX14" fmla="*/ 803563 w 2202872"/>
                <a:gd name="connsiteY14" fmla="*/ 543844 h 1070328"/>
                <a:gd name="connsiteX15" fmla="*/ 831272 w 2202872"/>
                <a:gd name="connsiteY15" fmla="*/ 516134 h 1070328"/>
                <a:gd name="connsiteX16" fmla="*/ 886691 w 2202872"/>
                <a:gd name="connsiteY16" fmla="*/ 433007 h 1070328"/>
                <a:gd name="connsiteX17" fmla="*/ 928254 w 2202872"/>
                <a:gd name="connsiteY17" fmla="*/ 294462 h 1070328"/>
                <a:gd name="connsiteX18" fmla="*/ 955963 w 2202872"/>
                <a:gd name="connsiteY18" fmla="*/ 45080 h 1070328"/>
                <a:gd name="connsiteX19" fmla="*/ 1468580 w 2202872"/>
                <a:gd name="connsiteY19" fmla="*/ 45080 h 1070328"/>
                <a:gd name="connsiteX20" fmla="*/ 1454727 w 2202872"/>
                <a:gd name="connsiteY20" fmla="*/ 405298 h 1070328"/>
                <a:gd name="connsiteX21" fmla="*/ 1482436 w 2202872"/>
                <a:gd name="connsiteY21" fmla="*/ 488425 h 1070328"/>
                <a:gd name="connsiteX22" fmla="*/ 1551709 w 2202872"/>
                <a:gd name="connsiteY22" fmla="*/ 613116 h 1070328"/>
                <a:gd name="connsiteX23" fmla="*/ 1620981 w 2202872"/>
                <a:gd name="connsiteY23" fmla="*/ 737807 h 1070328"/>
                <a:gd name="connsiteX24" fmla="*/ 1731818 w 2202872"/>
                <a:gd name="connsiteY24" fmla="*/ 820934 h 1070328"/>
                <a:gd name="connsiteX25" fmla="*/ 1759527 w 2202872"/>
                <a:gd name="connsiteY25" fmla="*/ 848644 h 1070328"/>
                <a:gd name="connsiteX26" fmla="*/ 1773381 w 2202872"/>
                <a:gd name="connsiteY26" fmla="*/ 890207 h 1070328"/>
                <a:gd name="connsiteX27" fmla="*/ 1814945 w 2202872"/>
                <a:gd name="connsiteY27" fmla="*/ 904062 h 1070328"/>
                <a:gd name="connsiteX28" fmla="*/ 1925781 w 2202872"/>
                <a:gd name="connsiteY28" fmla="*/ 945625 h 1070328"/>
                <a:gd name="connsiteX29" fmla="*/ 2036618 w 2202872"/>
                <a:gd name="connsiteY29" fmla="*/ 1001044 h 1070328"/>
                <a:gd name="connsiteX30" fmla="*/ 2078181 w 2202872"/>
                <a:gd name="connsiteY30" fmla="*/ 1014898 h 1070328"/>
                <a:gd name="connsiteX31" fmla="*/ 2105891 w 2202872"/>
                <a:gd name="connsiteY31" fmla="*/ 1042607 h 1070328"/>
                <a:gd name="connsiteX32" fmla="*/ 2202872 w 2202872"/>
                <a:gd name="connsiteY32" fmla="*/ 1070316 h 1070328"/>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31818 w 2202872"/>
                <a:gd name="connsiteY23" fmla="*/ 778457 h 1027851"/>
                <a:gd name="connsiteX24" fmla="*/ 1759527 w 2202872"/>
                <a:gd name="connsiteY24" fmla="*/ 806167 h 1027851"/>
                <a:gd name="connsiteX25" fmla="*/ 1773381 w 2202872"/>
                <a:gd name="connsiteY25" fmla="*/ 847730 h 1027851"/>
                <a:gd name="connsiteX26" fmla="*/ 1814945 w 2202872"/>
                <a:gd name="connsiteY26" fmla="*/ 861585 h 1027851"/>
                <a:gd name="connsiteX27" fmla="*/ 1925781 w 2202872"/>
                <a:gd name="connsiteY27" fmla="*/ 903148 h 1027851"/>
                <a:gd name="connsiteX28" fmla="*/ 2036618 w 2202872"/>
                <a:gd name="connsiteY28" fmla="*/ 958567 h 1027851"/>
                <a:gd name="connsiteX29" fmla="*/ 2078181 w 2202872"/>
                <a:gd name="connsiteY29" fmla="*/ 972421 h 1027851"/>
                <a:gd name="connsiteX30" fmla="*/ 2105891 w 2202872"/>
                <a:gd name="connsiteY30" fmla="*/ 1000130 h 1027851"/>
                <a:gd name="connsiteX31" fmla="*/ 2202872 w 2202872"/>
                <a:gd name="connsiteY31"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59527 w 2202872"/>
                <a:gd name="connsiteY23" fmla="*/ 806167 h 1027851"/>
                <a:gd name="connsiteX24" fmla="*/ 1773381 w 2202872"/>
                <a:gd name="connsiteY24" fmla="*/ 847730 h 1027851"/>
                <a:gd name="connsiteX25" fmla="*/ 1814945 w 2202872"/>
                <a:gd name="connsiteY25" fmla="*/ 861585 h 1027851"/>
                <a:gd name="connsiteX26" fmla="*/ 1925781 w 2202872"/>
                <a:gd name="connsiteY26" fmla="*/ 903148 h 1027851"/>
                <a:gd name="connsiteX27" fmla="*/ 2036618 w 2202872"/>
                <a:gd name="connsiteY27" fmla="*/ 958567 h 1027851"/>
                <a:gd name="connsiteX28" fmla="*/ 2078181 w 2202872"/>
                <a:gd name="connsiteY28" fmla="*/ 972421 h 1027851"/>
                <a:gd name="connsiteX29" fmla="*/ 2105891 w 2202872"/>
                <a:gd name="connsiteY29" fmla="*/ 1000130 h 1027851"/>
                <a:gd name="connsiteX30" fmla="*/ 2202872 w 2202872"/>
                <a:gd name="connsiteY30"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59527 w 2202872"/>
                <a:gd name="connsiteY23" fmla="*/ 806167 h 1027851"/>
                <a:gd name="connsiteX24" fmla="*/ 1814945 w 2202872"/>
                <a:gd name="connsiteY24" fmla="*/ 861585 h 1027851"/>
                <a:gd name="connsiteX25" fmla="*/ 1925781 w 2202872"/>
                <a:gd name="connsiteY25" fmla="*/ 903148 h 1027851"/>
                <a:gd name="connsiteX26" fmla="*/ 2036618 w 2202872"/>
                <a:gd name="connsiteY26" fmla="*/ 958567 h 1027851"/>
                <a:gd name="connsiteX27" fmla="*/ 2078181 w 2202872"/>
                <a:gd name="connsiteY27" fmla="*/ 972421 h 1027851"/>
                <a:gd name="connsiteX28" fmla="*/ 2105891 w 2202872"/>
                <a:gd name="connsiteY28" fmla="*/ 1000130 h 1027851"/>
                <a:gd name="connsiteX29" fmla="*/ 2202872 w 2202872"/>
                <a:gd name="connsiteY29"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734291 w 2202872"/>
                <a:gd name="connsiteY12" fmla="*/ 584494 h 1027851"/>
                <a:gd name="connsiteX13" fmla="*/ 803563 w 2202872"/>
                <a:gd name="connsiteY13" fmla="*/ 501367 h 1027851"/>
                <a:gd name="connsiteX14" fmla="*/ 831272 w 2202872"/>
                <a:gd name="connsiteY14" fmla="*/ 473657 h 1027851"/>
                <a:gd name="connsiteX15" fmla="*/ 886691 w 2202872"/>
                <a:gd name="connsiteY15" fmla="*/ 390530 h 1027851"/>
                <a:gd name="connsiteX16" fmla="*/ 928254 w 2202872"/>
                <a:gd name="connsiteY16" fmla="*/ 251985 h 1027851"/>
                <a:gd name="connsiteX17" fmla="*/ 955963 w 2202872"/>
                <a:gd name="connsiteY17" fmla="*/ 2603 h 1027851"/>
                <a:gd name="connsiteX18" fmla="*/ 1468580 w 2202872"/>
                <a:gd name="connsiteY18" fmla="*/ 2603 h 1027851"/>
                <a:gd name="connsiteX19" fmla="*/ 1496291 w 2202872"/>
                <a:gd name="connsiteY19" fmla="*/ 348966 h 1027851"/>
                <a:gd name="connsiteX20" fmla="*/ 1551709 w 2202872"/>
                <a:gd name="connsiteY20" fmla="*/ 570639 h 1027851"/>
                <a:gd name="connsiteX21" fmla="*/ 1620981 w 2202872"/>
                <a:gd name="connsiteY21" fmla="*/ 695330 h 1027851"/>
                <a:gd name="connsiteX22" fmla="*/ 1759527 w 2202872"/>
                <a:gd name="connsiteY22" fmla="*/ 806167 h 1027851"/>
                <a:gd name="connsiteX23" fmla="*/ 1814945 w 2202872"/>
                <a:gd name="connsiteY23" fmla="*/ 861585 h 1027851"/>
                <a:gd name="connsiteX24" fmla="*/ 1925781 w 2202872"/>
                <a:gd name="connsiteY24" fmla="*/ 903148 h 1027851"/>
                <a:gd name="connsiteX25" fmla="*/ 2036618 w 2202872"/>
                <a:gd name="connsiteY25" fmla="*/ 958567 h 1027851"/>
                <a:gd name="connsiteX26" fmla="*/ 2078181 w 2202872"/>
                <a:gd name="connsiteY26" fmla="*/ 972421 h 1027851"/>
                <a:gd name="connsiteX27" fmla="*/ 2105891 w 2202872"/>
                <a:gd name="connsiteY27" fmla="*/ 1000130 h 1027851"/>
                <a:gd name="connsiteX28" fmla="*/ 2202872 w 2202872"/>
                <a:gd name="connsiteY28"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29491 w 2202872"/>
                <a:gd name="connsiteY7" fmla="*/ 778457 h 1027851"/>
                <a:gd name="connsiteX8" fmla="*/ 471054 w 2202872"/>
                <a:gd name="connsiteY8" fmla="*/ 764603 h 1027851"/>
                <a:gd name="connsiteX9" fmla="*/ 554181 w 2202872"/>
                <a:gd name="connsiteY9" fmla="*/ 709185 h 1027851"/>
                <a:gd name="connsiteX10" fmla="*/ 623454 w 2202872"/>
                <a:gd name="connsiteY10" fmla="*/ 653767 h 1027851"/>
                <a:gd name="connsiteX11" fmla="*/ 734291 w 2202872"/>
                <a:gd name="connsiteY11" fmla="*/ 584494 h 1027851"/>
                <a:gd name="connsiteX12" fmla="*/ 803563 w 2202872"/>
                <a:gd name="connsiteY12" fmla="*/ 501367 h 1027851"/>
                <a:gd name="connsiteX13" fmla="*/ 831272 w 2202872"/>
                <a:gd name="connsiteY13" fmla="*/ 473657 h 1027851"/>
                <a:gd name="connsiteX14" fmla="*/ 886691 w 2202872"/>
                <a:gd name="connsiteY14" fmla="*/ 390530 h 1027851"/>
                <a:gd name="connsiteX15" fmla="*/ 928254 w 2202872"/>
                <a:gd name="connsiteY15" fmla="*/ 251985 h 1027851"/>
                <a:gd name="connsiteX16" fmla="*/ 955963 w 2202872"/>
                <a:gd name="connsiteY16" fmla="*/ 2603 h 1027851"/>
                <a:gd name="connsiteX17" fmla="*/ 1468580 w 2202872"/>
                <a:gd name="connsiteY17" fmla="*/ 2603 h 1027851"/>
                <a:gd name="connsiteX18" fmla="*/ 1496291 w 2202872"/>
                <a:gd name="connsiteY18" fmla="*/ 348966 h 1027851"/>
                <a:gd name="connsiteX19" fmla="*/ 1551709 w 2202872"/>
                <a:gd name="connsiteY19" fmla="*/ 570639 h 1027851"/>
                <a:gd name="connsiteX20" fmla="*/ 1620981 w 2202872"/>
                <a:gd name="connsiteY20" fmla="*/ 695330 h 1027851"/>
                <a:gd name="connsiteX21" fmla="*/ 1759527 w 2202872"/>
                <a:gd name="connsiteY21" fmla="*/ 806167 h 1027851"/>
                <a:gd name="connsiteX22" fmla="*/ 1814945 w 2202872"/>
                <a:gd name="connsiteY22" fmla="*/ 861585 h 1027851"/>
                <a:gd name="connsiteX23" fmla="*/ 1925781 w 2202872"/>
                <a:gd name="connsiteY23" fmla="*/ 903148 h 1027851"/>
                <a:gd name="connsiteX24" fmla="*/ 2036618 w 2202872"/>
                <a:gd name="connsiteY24" fmla="*/ 958567 h 1027851"/>
                <a:gd name="connsiteX25" fmla="*/ 2078181 w 2202872"/>
                <a:gd name="connsiteY25" fmla="*/ 972421 h 1027851"/>
                <a:gd name="connsiteX26" fmla="*/ 2105891 w 2202872"/>
                <a:gd name="connsiteY26" fmla="*/ 1000130 h 1027851"/>
                <a:gd name="connsiteX27" fmla="*/ 2202872 w 2202872"/>
                <a:gd name="connsiteY27"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60218 w 2202872"/>
                <a:gd name="connsiteY5" fmla="*/ 833876 h 1027851"/>
                <a:gd name="connsiteX6" fmla="*/ 429491 w 2202872"/>
                <a:gd name="connsiteY6" fmla="*/ 778457 h 1027851"/>
                <a:gd name="connsiteX7" fmla="*/ 471054 w 2202872"/>
                <a:gd name="connsiteY7" fmla="*/ 764603 h 1027851"/>
                <a:gd name="connsiteX8" fmla="*/ 554181 w 2202872"/>
                <a:gd name="connsiteY8" fmla="*/ 709185 h 1027851"/>
                <a:gd name="connsiteX9" fmla="*/ 623454 w 2202872"/>
                <a:gd name="connsiteY9" fmla="*/ 653767 h 1027851"/>
                <a:gd name="connsiteX10" fmla="*/ 734291 w 2202872"/>
                <a:gd name="connsiteY10" fmla="*/ 584494 h 1027851"/>
                <a:gd name="connsiteX11" fmla="*/ 803563 w 2202872"/>
                <a:gd name="connsiteY11" fmla="*/ 501367 h 1027851"/>
                <a:gd name="connsiteX12" fmla="*/ 831272 w 2202872"/>
                <a:gd name="connsiteY12" fmla="*/ 473657 h 1027851"/>
                <a:gd name="connsiteX13" fmla="*/ 886691 w 2202872"/>
                <a:gd name="connsiteY13" fmla="*/ 390530 h 1027851"/>
                <a:gd name="connsiteX14" fmla="*/ 928254 w 2202872"/>
                <a:gd name="connsiteY14" fmla="*/ 251985 h 1027851"/>
                <a:gd name="connsiteX15" fmla="*/ 955963 w 2202872"/>
                <a:gd name="connsiteY15" fmla="*/ 2603 h 1027851"/>
                <a:gd name="connsiteX16" fmla="*/ 1468580 w 2202872"/>
                <a:gd name="connsiteY16" fmla="*/ 2603 h 1027851"/>
                <a:gd name="connsiteX17" fmla="*/ 1496291 w 2202872"/>
                <a:gd name="connsiteY17" fmla="*/ 348966 h 1027851"/>
                <a:gd name="connsiteX18" fmla="*/ 1551709 w 2202872"/>
                <a:gd name="connsiteY18" fmla="*/ 570639 h 1027851"/>
                <a:gd name="connsiteX19" fmla="*/ 1620981 w 2202872"/>
                <a:gd name="connsiteY19" fmla="*/ 695330 h 1027851"/>
                <a:gd name="connsiteX20" fmla="*/ 1759527 w 2202872"/>
                <a:gd name="connsiteY20" fmla="*/ 806167 h 1027851"/>
                <a:gd name="connsiteX21" fmla="*/ 1814945 w 2202872"/>
                <a:gd name="connsiteY21" fmla="*/ 861585 h 1027851"/>
                <a:gd name="connsiteX22" fmla="*/ 1925781 w 2202872"/>
                <a:gd name="connsiteY22" fmla="*/ 903148 h 1027851"/>
                <a:gd name="connsiteX23" fmla="*/ 2036618 w 2202872"/>
                <a:gd name="connsiteY23" fmla="*/ 958567 h 1027851"/>
                <a:gd name="connsiteX24" fmla="*/ 2078181 w 2202872"/>
                <a:gd name="connsiteY24" fmla="*/ 972421 h 1027851"/>
                <a:gd name="connsiteX25" fmla="*/ 2105891 w 2202872"/>
                <a:gd name="connsiteY25" fmla="*/ 1000130 h 1027851"/>
                <a:gd name="connsiteX26" fmla="*/ 2202872 w 2202872"/>
                <a:gd name="connsiteY26" fmla="*/ 1027839 h 102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02872" h="1027851">
                  <a:moveTo>
                    <a:pt x="0" y="1027839"/>
                  </a:moveTo>
                  <a:cubicBezTo>
                    <a:pt x="23091" y="1018603"/>
                    <a:pt x="47439" y="1012039"/>
                    <a:pt x="69272" y="1000130"/>
                  </a:cubicBezTo>
                  <a:cubicBezTo>
                    <a:pt x="98508" y="984183"/>
                    <a:pt x="120807" y="955244"/>
                    <a:pt x="152400" y="944712"/>
                  </a:cubicBezTo>
                  <a:cubicBezTo>
                    <a:pt x="166254" y="940094"/>
                    <a:pt x="181197" y="937949"/>
                    <a:pt x="193963" y="930857"/>
                  </a:cubicBezTo>
                  <a:cubicBezTo>
                    <a:pt x="223074" y="914684"/>
                    <a:pt x="249382" y="891603"/>
                    <a:pt x="277091" y="875439"/>
                  </a:cubicBezTo>
                  <a:cubicBezTo>
                    <a:pt x="304800" y="859276"/>
                    <a:pt x="334818" y="850040"/>
                    <a:pt x="360218" y="833876"/>
                  </a:cubicBezTo>
                  <a:cubicBezTo>
                    <a:pt x="385618" y="817712"/>
                    <a:pt x="411018" y="790002"/>
                    <a:pt x="429491" y="778457"/>
                  </a:cubicBezTo>
                  <a:cubicBezTo>
                    <a:pt x="447964" y="766912"/>
                    <a:pt x="457200" y="769221"/>
                    <a:pt x="471054" y="764603"/>
                  </a:cubicBezTo>
                  <a:cubicBezTo>
                    <a:pt x="498763" y="746130"/>
                    <a:pt x="535708" y="736894"/>
                    <a:pt x="554181" y="709185"/>
                  </a:cubicBezTo>
                  <a:cubicBezTo>
                    <a:pt x="589992" y="655470"/>
                    <a:pt x="566094" y="672887"/>
                    <a:pt x="623454" y="653767"/>
                  </a:cubicBezTo>
                  <a:cubicBezTo>
                    <a:pt x="653472" y="632985"/>
                    <a:pt x="704273" y="609894"/>
                    <a:pt x="734291" y="584494"/>
                  </a:cubicBezTo>
                  <a:cubicBezTo>
                    <a:pt x="764309" y="559094"/>
                    <a:pt x="759974" y="555853"/>
                    <a:pt x="803563" y="501367"/>
                  </a:cubicBezTo>
                  <a:cubicBezTo>
                    <a:pt x="811723" y="491167"/>
                    <a:pt x="823435" y="484107"/>
                    <a:pt x="831272" y="473657"/>
                  </a:cubicBezTo>
                  <a:cubicBezTo>
                    <a:pt x="851253" y="447015"/>
                    <a:pt x="886691" y="390530"/>
                    <a:pt x="886691" y="390530"/>
                  </a:cubicBezTo>
                  <a:cubicBezTo>
                    <a:pt x="899011" y="353569"/>
                    <a:pt x="916709" y="316639"/>
                    <a:pt x="928254" y="251985"/>
                  </a:cubicBezTo>
                  <a:cubicBezTo>
                    <a:pt x="939799" y="187331"/>
                    <a:pt x="928120" y="185376"/>
                    <a:pt x="955963" y="2603"/>
                  </a:cubicBezTo>
                  <a:cubicBezTo>
                    <a:pt x="1076150" y="504"/>
                    <a:pt x="1371599" y="-2015"/>
                    <a:pt x="1468580" y="2603"/>
                  </a:cubicBezTo>
                  <a:cubicBezTo>
                    <a:pt x="1468580" y="159620"/>
                    <a:pt x="1482436" y="254293"/>
                    <a:pt x="1496291" y="348966"/>
                  </a:cubicBezTo>
                  <a:cubicBezTo>
                    <a:pt x="1510146" y="443639"/>
                    <a:pt x="1530927" y="512912"/>
                    <a:pt x="1551709" y="570639"/>
                  </a:cubicBezTo>
                  <a:cubicBezTo>
                    <a:pt x="1572491" y="628366"/>
                    <a:pt x="1586345" y="656075"/>
                    <a:pt x="1620981" y="695330"/>
                  </a:cubicBezTo>
                  <a:cubicBezTo>
                    <a:pt x="1655617" y="734585"/>
                    <a:pt x="1727200" y="778458"/>
                    <a:pt x="1759527" y="806167"/>
                  </a:cubicBezTo>
                  <a:cubicBezTo>
                    <a:pt x="1791854" y="833876"/>
                    <a:pt x="1787236" y="845422"/>
                    <a:pt x="1814945" y="861585"/>
                  </a:cubicBezTo>
                  <a:cubicBezTo>
                    <a:pt x="1842654" y="877748"/>
                    <a:pt x="1792136" y="876420"/>
                    <a:pt x="1925781" y="903148"/>
                  </a:cubicBezTo>
                  <a:cubicBezTo>
                    <a:pt x="1974144" y="951509"/>
                    <a:pt x="1941100" y="926727"/>
                    <a:pt x="2036618" y="958567"/>
                  </a:cubicBezTo>
                  <a:lnTo>
                    <a:pt x="2078181" y="972421"/>
                  </a:lnTo>
                  <a:cubicBezTo>
                    <a:pt x="2087418" y="981657"/>
                    <a:pt x="2094208" y="994288"/>
                    <a:pt x="2105891" y="1000130"/>
                  </a:cubicBezTo>
                  <a:cubicBezTo>
                    <a:pt x="2164230" y="1029299"/>
                    <a:pt x="2164422" y="1027839"/>
                    <a:pt x="2202872" y="1027839"/>
                  </a:cubicBezTo>
                </a:path>
              </a:pathLst>
            </a:custGeom>
            <a:solidFill>
              <a:schemeClr val="accent1"/>
            </a:solidFill>
            <a:ln w="508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24" name="Group 23"/>
          <p:cNvGrpSpPr/>
          <p:nvPr/>
        </p:nvGrpSpPr>
        <p:grpSpPr>
          <a:xfrm>
            <a:off x="381000" y="4271827"/>
            <a:ext cx="1803854" cy="1125959"/>
            <a:chOff x="1230466" y="1066965"/>
            <a:chExt cx="2202872" cy="1676235"/>
          </a:xfrm>
        </p:grpSpPr>
        <p:sp>
          <p:nvSpPr>
            <p:cNvPr id="25" name="Rectangle 24"/>
            <p:cNvSpPr/>
            <p:nvPr/>
          </p:nvSpPr>
          <p:spPr>
            <a:xfrm>
              <a:off x="1295400" y="2057400"/>
              <a:ext cx="2133600" cy="685800"/>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1230466" y="1066965"/>
              <a:ext cx="2202872" cy="1027851"/>
            </a:xfrm>
            <a:custGeom>
              <a:avLst/>
              <a:gdLst>
                <a:gd name="connsiteX0" fmla="*/ 0 w 2202872"/>
                <a:gd name="connsiteY0" fmla="*/ 1039321 h 1039333"/>
                <a:gd name="connsiteX1" fmla="*/ 69272 w 2202872"/>
                <a:gd name="connsiteY1" fmla="*/ 1011612 h 1039333"/>
                <a:gd name="connsiteX2" fmla="*/ 152400 w 2202872"/>
                <a:gd name="connsiteY2" fmla="*/ 956194 h 1039333"/>
                <a:gd name="connsiteX3" fmla="*/ 193963 w 2202872"/>
                <a:gd name="connsiteY3" fmla="*/ 942339 h 1039333"/>
                <a:gd name="connsiteX4" fmla="*/ 277091 w 2202872"/>
                <a:gd name="connsiteY4" fmla="*/ 886921 h 1039333"/>
                <a:gd name="connsiteX5" fmla="*/ 318654 w 2202872"/>
                <a:gd name="connsiteY5" fmla="*/ 859212 h 1039333"/>
                <a:gd name="connsiteX6" fmla="*/ 360218 w 2202872"/>
                <a:gd name="connsiteY6" fmla="*/ 845358 h 1039333"/>
                <a:gd name="connsiteX7" fmla="*/ 401781 w 2202872"/>
                <a:gd name="connsiteY7" fmla="*/ 817649 h 1039333"/>
                <a:gd name="connsiteX8" fmla="*/ 429491 w 2202872"/>
                <a:gd name="connsiteY8" fmla="*/ 789939 h 1039333"/>
                <a:gd name="connsiteX9" fmla="*/ 471054 w 2202872"/>
                <a:gd name="connsiteY9" fmla="*/ 776085 h 1039333"/>
                <a:gd name="connsiteX10" fmla="*/ 554181 w 2202872"/>
                <a:gd name="connsiteY10" fmla="*/ 720667 h 1039333"/>
                <a:gd name="connsiteX11" fmla="*/ 623454 w 2202872"/>
                <a:gd name="connsiteY11" fmla="*/ 665249 h 1039333"/>
                <a:gd name="connsiteX12" fmla="*/ 651163 w 2202872"/>
                <a:gd name="connsiteY12" fmla="*/ 637539 h 1039333"/>
                <a:gd name="connsiteX13" fmla="*/ 734291 w 2202872"/>
                <a:gd name="connsiteY13" fmla="*/ 595976 h 1039333"/>
                <a:gd name="connsiteX14" fmla="*/ 803563 w 2202872"/>
                <a:gd name="connsiteY14" fmla="*/ 512849 h 1039333"/>
                <a:gd name="connsiteX15" fmla="*/ 831272 w 2202872"/>
                <a:gd name="connsiteY15" fmla="*/ 485139 h 1039333"/>
                <a:gd name="connsiteX16" fmla="*/ 886691 w 2202872"/>
                <a:gd name="connsiteY16" fmla="*/ 402012 h 1039333"/>
                <a:gd name="connsiteX17" fmla="*/ 928254 w 2202872"/>
                <a:gd name="connsiteY17" fmla="*/ 263467 h 1039333"/>
                <a:gd name="connsiteX18" fmla="*/ 942109 w 2202872"/>
                <a:gd name="connsiteY18" fmla="*/ 152630 h 1039333"/>
                <a:gd name="connsiteX19" fmla="*/ 955963 w 2202872"/>
                <a:gd name="connsiteY19" fmla="*/ 14085 h 1039333"/>
                <a:gd name="connsiteX20" fmla="*/ 1039091 w 2202872"/>
                <a:gd name="connsiteY20" fmla="*/ 230 h 1039333"/>
                <a:gd name="connsiteX21" fmla="*/ 1288472 w 2202872"/>
                <a:gd name="connsiteY21" fmla="*/ 14085 h 1039333"/>
                <a:gd name="connsiteX22" fmla="*/ 1440872 w 2202872"/>
                <a:gd name="connsiteY22" fmla="*/ 41794 h 1039333"/>
                <a:gd name="connsiteX23" fmla="*/ 1454727 w 2202872"/>
                <a:gd name="connsiteY23" fmla="*/ 374303 h 1039333"/>
                <a:gd name="connsiteX24" fmla="*/ 1482436 w 2202872"/>
                <a:gd name="connsiteY24" fmla="*/ 457430 h 1039333"/>
                <a:gd name="connsiteX25" fmla="*/ 1551709 w 2202872"/>
                <a:gd name="connsiteY25" fmla="*/ 582121 h 1039333"/>
                <a:gd name="connsiteX26" fmla="*/ 1593272 w 2202872"/>
                <a:gd name="connsiteY26" fmla="*/ 595976 h 1039333"/>
                <a:gd name="connsiteX27" fmla="*/ 1620981 w 2202872"/>
                <a:gd name="connsiteY27" fmla="*/ 706812 h 1039333"/>
                <a:gd name="connsiteX28" fmla="*/ 1731818 w 2202872"/>
                <a:gd name="connsiteY28" fmla="*/ 789939 h 1039333"/>
                <a:gd name="connsiteX29" fmla="*/ 1759527 w 2202872"/>
                <a:gd name="connsiteY29" fmla="*/ 817649 h 1039333"/>
                <a:gd name="connsiteX30" fmla="*/ 1773381 w 2202872"/>
                <a:gd name="connsiteY30" fmla="*/ 859212 h 1039333"/>
                <a:gd name="connsiteX31" fmla="*/ 1814945 w 2202872"/>
                <a:gd name="connsiteY31" fmla="*/ 873067 h 1039333"/>
                <a:gd name="connsiteX32" fmla="*/ 1925781 w 2202872"/>
                <a:gd name="connsiteY32" fmla="*/ 914630 h 1039333"/>
                <a:gd name="connsiteX33" fmla="*/ 2036618 w 2202872"/>
                <a:gd name="connsiteY33" fmla="*/ 970049 h 1039333"/>
                <a:gd name="connsiteX34" fmla="*/ 2078181 w 2202872"/>
                <a:gd name="connsiteY34" fmla="*/ 983903 h 1039333"/>
                <a:gd name="connsiteX35" fmla="*/ 2105891 w 2202872"/>
                <a:gd name="connsiteY35" fmla="*/ 1011612 h 1039333"/>
                <a:gd name="connsiteX36" fmla="*/ 2202872 w 2202872"/>
                <a:gd name="connsiteY36" fmla="*/ 1039321 h 1039333"/>
                <a:gd name="connsiteX0" fmla="*/ 0 w 2202872"/>
                <a:gd name="connsiteY0" fmla="*/ 1039321 h 1039333"/>
                <a:gd name="connsiteX1" fmla="*/ 69272 w 2202872"/>
                <a:gd name="connsiteY1" fmla="*/ 1011612 h 1039333"/>
                <a:gd name="connsiteX2" fmla="*/ 152400 w 2202872"/>
                <a:gd name="connsiteY2" fmla="*/ 956194 h 1039333"/>
                <a:gd name="connsiteX3" fmla="*/ 193963 w 2202872"/>
                <a:gd name="connsiteY3" fmla="*/ 942339 h 1039333"/>
                <a:gd name="connsiteX4" fmla="*/ 277091 w 2202872"/>
                <a:gd name="connsiteY4" fmla="*/ 886921 h 1039333"/>
                <a:gd name="connsiteX5" fmla="*/ 318654 w 2202872"/>
                <a:gd name="connsiteY5" fmla="*/ 859212 h 1039333"/>
                <a:gd name="connsiteX6" fmla="*/ 360218 w 2202872"/>
                <a:gd name="connsiteY6" fmla="*/ 845358 h 1039333"/>
                <a:gd name="connsiteX7" fmla="*/ 401781 w 2202872"/>
                <a:gd name="connsiteY7" fmla="*/ 817649 h 1039333"/>
                <a:gd name="connsiteX8" fmla="*/ 429491 w 2202872"/>
                <a:gd name="connsiteY8" fmla="*/ 789939 h 1039333"/>
                <a:gd name="connsiteX9" fmla="*/ 471054 w 2202872"/>
                <a:gd name="connsiteY9" fmla="*/ 776085 h 1039333"/>
                <a:gd name="connsiteX10" fmla="*/ 554181 w 2202872"/>
                <a:gd name="connsiteY10" fmla="*/ 720667 h 1039333"/>
                <a:gd name="connsiteX11" fmla="*/ 623454 w 2202872"/>
                <a:gd name="connsiteY11" fmla="*/ 665249 h 1039333"/>
                <a:gd name="connsiteX12" fmla="*/ 651163 w 2202872"/>
                <a:gd name="connsiteY12" fmla="*/ 637539 h 1039333"/>
                <a:gd name="connsiteX13" fmla="*/ 734291 w 2202872"/>
                <a:gd name="connsiteY13" fmla="*/ 595976 h 1039333"/>
                <a:gd name="connsiteX14" fmla="*/ 803563 w 2202872"/>
                <a:gd name="connsiteY14" fmla="*/ 512849 h 1039333"/>
                <a:gd name="connsiteX15" fmla="*/ 831272 w 2202872"/>
                <a:gd name="connsiteY15" fmla="*/ 485139 h 1039333"/>
                <a:gd name="connsiteX16" fmla="*/ 886691 w 2202872"/>
                <a:gd name="connsiteY16" fmla="*/ 402012 h 1039333"/>
                <a:gd name="connsiteX17" fmla="*/ 928254 w 2202872"/>
                <a:gd name="connsiteY17" fmla="*/ 263467 h 1039333"/>
                <a:gd name="connsiteX18" fmla="*/ 942109 w 2202872"/>
                <a:gd name="connsiteY18" fmla="*/ 152630 h 1039333"/>
                <a:gd name="connsiteX19" fmla="*/ 955963 w 2202872"/>
                <a:gd name="connsiteY19" fmla="*/ 14085 h 1039333"/>
                <a:gd name="connsiteX20" fmla="*/ 1039091 w 2202872"/>
                <a:gd name="connsiteY20" fmla="*/ 230 h 1039333"/>
                <a:gd name="connsiteX21" fmla="*/ 1288472 w 2202872"/>
                <a:gd name="connsiteY21" fmla="*/ 14085 h 1039333"/>
                <a:gd name="connsiteX22" fmla="*/ 1440872 w 2202872"/>
                <a:gd name="connsiteY22" fmla="*/ 41794 h 1039333"/>
                <a:gd name="connsiteX23" fmla="*/ 1454727 w 2202872"/>
                <a:gd name="connsiteY23" fmla="*/ 374303 h 1039333"/>
                <a:gd name="connsiteX24" fmla="*/ 1482436 w 2202872"/>
                <a:gd name="connsiteY24" fmla="*/ 457430 h 1039333"/>
                <a:gd name="connsiteX25" fmla="*/ 1551709 w 2202872"/>
                <a:gd name="connsiteY25" fmla="*/ 582121 h 1039333"/>
                <a:gd name="connsiteX26" fmla="*/ 1620981 w 2202872"/>
                <a:gd name="connsiteY26" fmla="*/ 706812 h 1039333"/>
                <a:gd name="connsiteX27" fmla="*/ 1731818 w 2202872"/>
                <a:gd name="connsiteY27" fmla="*/ 789939 h 1039333"/>
                <a:gd name="connsiteX28" fmla="*/ 1759527 w 2202872"/>
                <a:gd name="connsiteY28" fmla="*/ 817649 h 1039333"/>
                <a:gd name="connsiteX29" fmla="*/ 1773381 w 2202872"/>
                <a:gd name="connsiteY29" fmla="*/ 859212 h 1039333"/>
                <a:gd name="connsiteX30" fmla="*/ 1814945 w 2202872"/>
                <a:gd name="connsiteY30" fmla="*/ 873067 h 1039333"/>
                <a:gd name="connsiteX31" fmla="*/ 1925781 w 2202872"/>
                <a:gd name="connsiteY31" fmla="*/ 914630 h 1039333"/>
                <a:gd name="connsiteX32" fmla="*/ 2036618 w 2202872"/>
                <a:gd name="connsiteY32" fmla="*/ 970049 h 1039333"/>
                <a:gd name="connsiteX33" fmla="*/ 2078181 w 2202872"/>
                <a:gd name="connsiteY33" fmla="*/ 983903 h 1039333"/>
                <a:gd name="connsiteX34" fmla="*/ 2105891 w 2202872"/>
                <a:gd name="connsiteY34" fmla="*/ 1011612 h 1039333"/>
                <a:gd name="connsiteX35" fmla="*/ 2202872 w 2202872"/>
                <a:gd name="connsiteY35" fmla="*/ 1039321 h 1039333"/>
                <a:gd name="connsiteX0" fmla="*/ 0 w 2202872"/>
                <a:gd name="connsiteY0" fmla="*/ 1053846 h 1053858"/>
                <a:gd name="connsiteX1" fmla="*/ 69272 w 2202872"/>
                <a:gd name="connsiteY1" fmla="*/ 1026137 h 1053858"/>
                <a:gd name="connsiteX2" fmla="*/ 152400 w 2202872"/>
                <a:gd name="connsiteY2" fmla="*/ 970719 h 1053858"/>
                <a:gd name="connsiteX3" fmla="*/ 193963 w 2202872"/>
                <a:gd name="connsiteY3" fmla="*/ 956864 h 1053858"/>
                <a:gd name="connsiteX4" fmla="*/ 277091 w 2202872"/>
                <a:gd name="connsiteY4" fmla="*/ 901446 h 1053858"/>
                <a:gd name="connsiteX5" fmla="*/ 318654 w 2202872"/>
                <a:gd name="connsiteY5" fmla="*/ 873737 h 1053858"/>
                <a:gd name="connsiteX6" fmla="*/ 360218 w 2202872"/>
                <a:gd name="connsiteY6" fmla="*/ 859883 h 1053858"/>
                <a:gd name="connsiteX7" fmla="*/ 401781 w 2202872"/>
                <a:gd name="connsiteY7" fmla="*/ 832174 h 1053858"/>
                <a:gd name="connsiteX8" fmla="*/ 429491 w 2202872"/>
                <a:gd name="connsiteY8" fmla="*/ 804464 h 1053858"/>
                <a:gd name="connsiteX9" fmla="*/ 471054 w 2202872"/>
                <a:gd name="connsiteY9" fmla="*/ 790610 h 1053858"/>
                <a:gd name="connsiteX10" fmla="*/ 554181 w 2202872"/>
                <a:gd name="connsiteY10" fmla="*/ 735192 h 1053858"/>
                <a:gd name="connsiteX11" fmla="*/ 623454 w 2202872"/>
                <a:gd name="connsiteY11" fmla="*/ 679774 h 1053858"/>
                <a:gd name="connsiteX12" fmla="*/ 651163 w 2202872"/>
                <a:gd name="connsiteY12" fmla="*/ 652064 h 1053858"/>
                <a:gd name="connsiteX13" fmla="*/ 734291 w 2202872"/>
                <a:gd name="connsiteY13" fmla="*/ 610501 h 1053858"/>
                <a:gd name="connsiteX14" fmla="*/ 803563 w 2202872"/>
                <a:gd name="connsiteY14" fmla="*/ 527374 h 1053858"/>
                <a:gd name="connsiteX15" fmla="*/ 831272 w 2202872"/>
                <a:gd name="connsiteY15" fmla="*/ 499664 h 1053858"/>
                <a:gd name="connsiteX16" fmla="*/ 886691 w 2202872"/>
                <a:gd name="connsiteY16" fmla="*/ 416537 h 1053858"/>
                <a:gd name="connsiteX17" fmla="*/ 928254 w 2202872"/>
                <a:gd name="connsiteY17" fmla="*/ 277992 h 1053858"/>
                <a:gd name="connsiteX18" fmla="*/ 942109 w 2202872"/>
                <a:gd name="connsiteY18" fmla="*/ 167155 h 1053858"/>
                <a:gd name="connsiteX19" fmla="*/ 955963 w 2202872"/>
                <a:gd name="connsiteY19" fmla="*/ 28610 h 1053858"/>
                <a:gd name="connsiteX20" fmla="*/ 1039091 w 2202872"/>
                <a:gd name="connsiteY20" fmla="*/ 14755 h 1053858"/>
                <a:gd name="connsiteX21" fmla="*/ 1288472 w 2202872"/>
                <a:gd name="connsiteY21" fmla="*/ 28610 h 1053858"/>
                <a:gd name="connsiteX22" fmla="*/ 1440872 w 2202872"/>
                <a:gd name="connsiteY22" fmla="*/ 901 h 1053858"/>
                <a:gd name="connsiteX23" fmla="*/ 1454727 w 2202872"/>
                <a:gd name="connsiteY23" fmla="*/ 388828 h 1053858"/>
                <a:gd name="connsiteX24" fmla="*/ 1482436 w 2202872"/>
                <a:gd name="connsiteY24" fmla="*/ 471955 h 1053858"/>
                <a:gd name="connsiteX25" fmla="*/ 1551709 w 2202872"/>
                <a:gd name="connsiteY25" fmla="*/ 596646 h 1053858"/>
                <a:gd name="connsiteX26" fmla="*/ 1620981 w 2202872"/>
                <a:gd name="connsiteY26" fmla="*/ 721337 h 1053858"/>
                <a:gd name="connsiteX27" fmla="*/ 1731818 w 2202872"/>
                <a:gd name="connsiteY27" fmla="*/ 804464 h 1053858"/>
                <a:gd name="connsiteX28" fmla="*/ 1759527 w 2202872"/>
                <a:gd name="connsiteY28" fmla="*/ 832174 h 1053858"/>
                <a:gd name="connsiteX29" fmla="*/ 1773381 w 2202872"/>
                <a:gd name="connsiteY29" fmla="*/ 873737 h 1053858"/>
                <a:gd name="connsiteX30" fmla="*/ 1814945 w 2202872"/>
                <a:gd name="connsiteY30" fmla="*/ 887592 h 1053858"/>
                <a:gd name="connsiteX31" fmla="*/ 1925781 w 2202872"/>
                <a:gd name="connsiteY31" fmla="*/ 929155 h 1053858"/>
                <a:gd name="connsiteX32" fmla="*/ 2036618 w 2202872"/>
                <a:gd name="connsiteY32" fmla="*/ 984574 h 1053858"/>
                <a:gd name="connsiteX33" fmla="*/ 2078181 w 2202872"/>
                <a:gd name="connsiteY33" fmla="*/ 998428 h 1053858"/>
                <a:gd name="connsiteX34" fmla="*/ 2105891 w 2202872"/>
                <a:gd name="connsiteY34" fmla="*/ 1026137 h 1053858"/>
                <a:gd name="connsiteX35" fmla="*/ 2202872 w 2202872"/>
                <a:gd name="connsiteY35" fmla="*/ 1053846 h 1053858"/>
                <a:gd name="connsiteX0" fmla="*/ 0 w 2202872"/>
                <a:gd name="connsiteY0" fmla="*/ 1078319 h 1078331"/>
                <a:gd name="connsiteX1" fmla="*/ 69272 w 2202872"/>
                <a:gd name="connsiteY1" fmla="*/ 1050610 h 1078331"/>
                <a:gd name="connsiteX2" fmla="*/ 152400 w 2202872"/>
                <a:gd name="connsiteY2" fmla="*/ 995192 h 1078331"/>
                <a:gd name="connsiteX3" fmla="*/ 193963 w 2202872"/>
                <a:gd name="connsiteY3" fmla="*/ 981337 h 1078331"/>
                <a:gd name="connsiteX4" fmla="*/ 277091 w 2202872"/>
                <a:gd name="connsiteY4" fmla="*/ 925919 h 1078331"/>
                <a:gd name="connsiteX5" fmla="*/ 318654 w 2202872"/>
                <a:gd name="connsiteY5" fmla="*/ 898210 h 1078331"/>
                <a:gd name="connsiteX6" fmla="*/ 360218 w 2202872"/>
                <a:gd name="connsiteY6" fmla="*/ 884356 h 1078331"/>
                <a:gd name="connsiteX7" fmla="*/ 401781 w 2202872"/>
                <a:gd name="connsiteY7" fmla="*/ 856647 h 1078331"/>
                <a:gd name="connsiteX8" fmla="*/ 429491 w 2202872"/>
                <a:gd name="connsiteY8" fmla="*/ 828937 h 1078331"/>
                <a:gd name="connsiteX9" fmla="*/ 471054 w 2202872"/>
                <a:gd name="connsiteY9" fmla="*/ 815083 h 1078331"/>
                <a:gd name="connsiteX10" fmla="*/ 554181 w 2202872"/>
                <a:gd name="connsiteY10" fmla="*/ 759665 h 1078331"/>
                <a:gd name="connsiteX11" fmla="*/ 623454 w 2202872"/>
                <a:gd name="connsiteY11" fmla="*/ 704247 h 1078331"/>
                <a:gd name="connsiteX12" fmla="*/ 651163 w 2202872"/>
                <a:gd name="connsiteY12" fmla="*/ 676537 h 1078331"/>
                <a:gd name="connsiteX13" fmla="*/ 734291 w 2202872"/>
                <a:gd name="connsiteY13" fmla="*/ 634974 h 1078331"/>
                <a:gd name="connsiteX14" fmla="*/ 803563 w 2202872"/>
                <a:gd name="connsiteY14" fmla="*/ 551847 h 1078331"/>
                <a:gd name="connsiteX15" fmla="*/ 831272 w 2202872"/>
                <a:gd name="connsiteY15" fmla="*/ 524137 h 1078331"/>
                <a:gd name="connsiteX16" fmla="*/ 886691 w 2202872"/>
                <a:gd name="connsiteY16" fmla="*/ 441010 h 1078331"/>
                <a:gd name="connsiteX17" fmla="*/ 928254 w 2202872"/>
                <a:gd name="connsiteY17" fmla="*/ 302465 h 1078331"/>
                <a:gd name="connsiteX18" fmla="*/ 942109 w 2202872"/>
                <a:gd name="connsiteY18" fmla="*/ 191628 h 1078331"/>
                <a:gd name="connsiteX19" fmla="*/ 955963 w 2202872"/>
                <a:gd name="connsiteY19" fmla="*/ 53083 h 1078331"/>
                <a:gd name="connsiteX20" fmla="*/ 1039091 w 2202872"/>
                <a:gd name="connsiteY20" fmla="*/ 39228 h 1078331"/>
                <a:gd name="connsiteX21" fmla="*/ 1440872 w 2202872"/>
                <a:gd name="connsiteY21" fmla="*/ 25374 h 1078331"/>
                <a:gd name="connsiteX22" fmla="*/ 1454727 w 2202872"/>
                <a:gd name="connsiteY22" fmla="*/ 413301 h 1078331"/>
                <a:gd name="connsiteX23" fmla="*/ 1482436 w 2202872"/>
                <a:gd name="connsiteY23" fmla="*/ 496428 h 1078331"/>
                <a:gd name="connsiteX24" fmla="*/ 1551709 w 2202872"/>
                <a:gd name="connsiteY24" fmla="*/ 621119 h 1078331"/>
                <a:gd name="connsiteX25" fmla="*/ 1620981 w 2202872"/>
                <a:gd name="connsiteY25" fmla="*/ 745810 h 1078331"/>
                <a:gd name="connsiteX26" fmla="*/ 1731818 w 2202872"/>
                <a:gd name="connsiteY26" fmla="*/ 828937 h 1078331"/>
                <a:gd name="connsiteX27" fmla="*/ 1759527 w 2202872"/>
                <a:gd name="connsiteY27" fmla="*/ 856647 h 1078331"/>
                <a:gd name="connsiteX28" fmla="*/ 1773381 w 2202872"/>
                <a:gd name="connsiteY28" fmla="*/ 898210 h 1078331"/>
                <a:gd name="connsiteX29" fmla="*/ 1814945 w 2202872"/>
                <a:gd name="connsiteY29" fmla="*/ 912065 h 1078331"/>
                <a:gd name="connsiteX30" fmla="*/ 1925781 w 2202872"/>
                <a:gd name="connsiteY30" fmla="*/ 953628 h 1078331"/>
                <a:gd name="connsiteX31" fmla="*/ 2036618 w 2202872"/>
                <a:gd name="connsiteY31" fmla="*/ 1009047 h 1078331"/>
                <a:gd name="connsiteX32" fmla="*/ 2078181 w 2202872"/>
                <a:gd name="connsiteY32" fmla="*/ 1022901 h 1078331"/>
                <a:gd name="connsiteX33" fmla="*/ 2105891 w 2202872"/>
                <a:gd name="connsiteY33" fmla="*/ 1050610 h 1078331"/>
                <a:gd name="connsiteX34" fmla="*/ 2202872 w 2202872"/>
                <a:gd name="connsiteY34" fmla="*/ 1078319 h 1078331"/>
                <a:gd name="connsiteX0" fmla="*/ 0 w 2202872"/>
                <a:gd name="connsiteY0" fmla="*/ 1044421 h 1044433"/>
                <a:gd name="connsiteX1" fmla="*/ 69272 w 2202872"/>
                <a:gd name="connsiteY1" fmla="*/ 1016712 h 1044433"/>
                <a:gd name="connsiteX2" fmla="*/ 152400 w 2202872"/>
                <a:gd name="connsiteY2" fmla="*/ 961294 h 1044433"/>
                <a:gd name="connsiteX3" fmla="*/ 193963 w 2202872"/>
                <a:gd name="connsiteY3" fmla="*/ 947439 h 1044433"/>
                <a:gd name="connsiteX4" fmla="*/ 277091 w 2202872"/>
                <a:gd name="connsiteY4" fmla="*/ 892021 h 1044433"/>
                <a:gd name="connsiteX5" fmla="*/ 318654 w 2202872"/>
                <a:gd name="connsiteY5" fmla="*/ 864312 h 1044433"/>
                <a:gd name="connsiteX6" fmla="*/ 360218 w 2202872"/>
                <a:gd name="connsiteY6" fmla="*/ 850458 h 1044433"/>
                <a:gd name="connsiteX7" fmla="*/ 401781 w 2202872"/>
                <a:gd name="connsiteY7" fmla="*/ 822749 h 1044433"/>
                <a:gd name="connsiteX8" fmla="*/ 429491 w 2202872"/>
                <a:gd name="connsiteY8" fmla="*/ 795039 h 1044433"/>
                <a:gd name="connsiteX9" fmla="*/ 471054 w 2202872"/>
                <a:gd name="connsiteY9" fmla="*/ 781185 h 1044433"/>
                <a:gd name="connsiteX10" fmla="*/ 554181 w 2202872"/>
                <a:gd name="connsiteY10" fmla="*/ 725767 h 1044433"/>
                <a:gd name="connsiteX11" fmla="*/ 623454 w 2202872"/>
                <a:gd name="connsiteY11" fmla="*/ 670349 h 1044433"/>
                <a:gd name="connsiteX12" fmla="*/ 651163 w 2202872"/>
                <a:gd name="connsiteY12" fmla="*/ 642639 h 1044433"/>
                <a:gd name="connsiteX13" fmla="*/ 734291 w 2202872"/>
                <a:gd name="connsiteY13" fmla="*/ 601076 h 1044433"/>
                <a:gd name="connsiteX14" fmla="*/ 803563 w 2202872"/>
                <a:gd name="connsiteY14" fmla="*/ 517949 h 1044433"/>
                <a:gd name="connsiteX15" fmla="*/ 831272 w 2202872"/>
                <a:gd name="connsiteY15" fmla="*/ 490239 h 1044433"/>
                <a:gd name="connsiteX16" fmla="*/ 886691 w 2202872"/>
                <a:gd name="connsiteY16" fmla="*/ 407112 h 1044433"/>
                <a:gd name="connsiteX17" fmla="*/ 928254 w 2202872"/>
                <a:gd name="connsiteY17" fmla="*/ 268567 h 1044433"/>
                <a:gd name="connsiteX18" fmla="*/ 942109 w 2202872"/>
                <a:gd name="connsiteY18" fmla="*/ 157730 h 1044433"/>
                <a:gd name="connsiteX19" fmla="*/ 955963 w 2202872"/>
                <a:gd name="connsiteY19" fmla="*/ 19185 h 1044433"/>
                <a:gd name="connsiteX20" fmla="*/ 1039091 w 2202872"/>
                <a:gd name="connsiteY20" fmla="*/ 5330 h 1044433"/>
                <a:gd name="connsiteX21" fmla="*/ 1427017 w 2202872"/>
                <a:gd name="connsiteY21" fmla="*/ 46894 h 1044433"/>
                <a:gd name="connsiteX22" fmla="*/ 1454727 w 2202872"/>
                <a:gd name="connsiteY22" fmla="*/ 379403 h 1044433"/>
                <a:gd name="connsiteX23" fmla="*/ 1482436 w 2202872"/>
                <a:gd name="connsiteY23" fmla="*/ 462530 h 1044433"/>
                <a:gd name="connsiteX24" fmla="*/ 1551709 w 2202872"/>
                <a:gd name="connsiteY24" fmla="*/ 587221 h 1044433"/>
                <a:gd name="connsiteX25" fmla="*/ 1620981 w 2202872"/>
                <a:gd name="connsiteY25" fmla="*/ 711912 h 1044433"/>
                <a:gd name="connsiteX26" fmla="*/ 1731818 w 2202872"/>
                <a:gd name="connsiteY26" fmla="*/ 795039 h 1044433"/>
                <a:gd name="connsiteX27" fmla="*/ 1759527 w 2202872"/>
                <a:gd name="connsiteY27" fmla="*/ 822749 h 1044433"/>
                <a:gd name="connsiteX28" fmla="*/ 1773381 w 2202872"/>
                <a:gd name="connsiteY28" fmla="*/ 864312 h 1044433"/>
                <a:gd name="connsiteX29" fmla="*/ 1814945 w 2202872"/>
                <a:gd name="connsiteY29" fmla="*/ 878167 h 1044433"/>
                <a:gd name="connsiteX30" fmla="*/ 1925781 w 2202872"/>
                <a:gd name="connsiteY30" fmla="*/ 919730 h 1044433"/>
                <a:gd name="connsiteX31" fmla="*/ 2036618 w 2202872"/>
                <a:gd name="connsiteY31" fmla="*/ 975149 h 1044433"/>
                <a:gd name="connsiteX32" fmla="*/ 2078181 w 2202872"/>
                <a:gd name="connsiteY32" fmla="*/ 989003 h 1044433"/>
                <a:gd name="connsiteX33" fmla="*/ 2105891 w 2202872"/>
                <a:gd name="connsiteY33" fmla="*/ 1016712 h 1044433"/>
                <a:gd name="connsiteX34" fmla="*/ 2202872 w 2202872"/>
                <a:gd name="connsiteY34" fmla="*/ 1044421 h 1044433"/>
                <a:gd name="connsiteX0" fmla="*/ 0 w 2202872"/>
                <a:gd name="connsiteY0" fmla="*/ 1044421 h 1044433"/>
                <a:gd name="connsiteX1" fmla="*/ 69272 w 2202872"/>
                <a:gd name="connsiteY1" fmla="*/ 1016712 h 1044433"/>
                <a:gd name="connsiteX2" fmla="*/ 152400 w 2202872"/>
                <a:gd name="connsiteY2" fmla="*/ 961294 h 1044433"/>
                <a:gd name="connsiteX3" fmla="*/ 193963 w 2202872"/>
                <a:gd name="connsiteY3" fmla="*/ 947439 h 1044433"/>
                <a:gd name="connsiteX4" fmla="*/ 277091 w 2202872"/>
                <a:gd name="connsiteY4" fmla="*/ 892021 h 1044433"/>
                <a:gd name="connsiteX5" fmla="*/ 318654 w 2202872"/>
                <a:gd name="connsiteY5" fmla="*/ 864312 h 1044433"/>
                <a:gd name="connsiteX6" fmla="*/ 360218 w 2202872"/>
                <a:gd name="connsiteY6" fmla="*/ 850458 h 1044433"/>
                <a:gd name="connsiteX7" fmla="*/ 401781 w 2202872"/>
                <a:gd name="connsiteY7" fmla="*/ 822749 h 1044433"/>
                <a:gd name="connsiteX8" fmla="*/ 429491 w 2202872"/>
                <a:gd name="connsiteY8" fmla="*/ 795039 h 1044433"/>
                <a:gd name="connsiteX9" fmla="*/ 471054 w 2202872"/>
                <a:gd name="connsiteY9" fmla="*/ 781185 h 1044433"/>
                <a:gd name="connsiteX10" fmla="*/ 554181 w 2202872"/>
                <a:gd name="connsiteY10" fmla="*/ 725767 h 1044433"/>
                <a:gd name="connsiteX11" fmla="*/ 623454 w 2202872"/>
                <a:gd name="connsiteY11" fmla="*/ 670349 h 1044433"/>
                <a:gd name="connsiteX12" fmla="*/ 651163 w 2202872"/>
                <a:gd name="connsiteY12" fmla="*/ 642639 h 1044433"/>
                <a:gd name="connsiteX13" fmla="*/ 734291 w 2202872"/>
                <a:gd name="connsiteY13" fmla="*/ 601076 h 1044433"/>
                <a:gd name="connsiteX14" fmla="*/ 803563 w 2202872"/>
                <a:gd name="connsiteY14" fmla="*/ 517949 h 1044433"/>
                <a:gd name="connsiteX15" fmla="*/ 831272 w 2202872"/>
                <a:gd name="connsiteY15" fmla="*/ 490239 h 1044433"/>
                <a:gd name="connsiteX16" fmla="*/ 886691 w 2202872"/>
                <a:gd name="connsiteY16" fmla="*/ 407112 h 1044433"/>
                <a:gd name="connsiteX17" fmla="*/ 928254 w 2202872"/>
                <a:gd name="connsiteY17" fmla="*/ 268567 h 1044433"/>
                <a:gd name="connsiteX18" fmla="*/ 942109 w 2202872"/>
                <a:gd name="connsiteY18" fmla="*/ 157730 h 1044433"/>
                <a:gd name="connsiteX19" fmla="*/ 955963 w 2202872"/>
                <a:gd name="connsiteY19" fmla="*/ 19185 h 1044433"/>
                <a:gd name="connsiteX20" fmla="*/ 1039091 w 2202872"/>
                <a:gd name="connsiteY20" fmla="*/ 5330 h 1044433"/>
                <a:gd name="connsiteX21" fmla="*/ 1427017 w 2202872"/>
                <a:gd name="connsiteY21" fmla="*/ 46894 h 1044433"/>
                <a:gd name="connsiteX22" fmla="*/ 1454727 w 2202872"/>
                <a:gd name="connsiteY22" fmla="*/ 379403 h 1044433"/>
                <a:gd name="connsiteX23" fmla="*/ 1482436 w 2202872"/>
                <a:gd name="connsiteY23" fmla="*/ 462530 h 1044433"/>
                <a:gd name="connsiteX24" fmla="*/ 1551709 w 2202872"/>
                <a:gd name="connsiteY24" fmla="*/ 587221 h 1044433"/>
                <a:gd name="connsiteX25" fmla="*/ 1620981 w 2202872"/>
                <a:gd name="connsiteY25" fmla="*/ 711912 h 1044433"/>
                <a:gd name="connsiteX26" fmla="*/ 1731818 w 2202872"/>
                <a:gd name="connsiteY26" fmla="*/ 795039 h 1044433"/>
                <a:gd name="connsiteX27" fmla="*/ 1759527 w 2202872"/>
                <a:gd name="connsiteY27" fmla="*/ 822749 h 1044433"/>
                <a:gd name="connsiteX28" fmla="*/ 1773381 w 2202872"/>
                <a:gd name="connsiteY28" fmla="*/ 864312 h 1044433"/>
                <a:gd name="connsiteX29" fmla="*/ 1814945 w 2202872"/>
                <a:gd name="connsiteY29" fmla="*/ 878167 h 1044433"/>
                <a:gd name="connsiteX30" fmla="*/ 1925781 w 2202872"/>
                <a:gd name="connsiteY30" fmla="*/ 919730 h 1044433"/>
                <a:gd name="connsiteX31" fmla="*/ 2036618 w 2202872"/>
                <a:gd name="connsiteY31" fmla="*/ 975149 h 1044433"/>
                <a:gd name="connsiteX32" fmla="*/ 2078181 w 2202872"/>
                <a:gd name="connsiteY32" fmla="*/ 989003 h 1044433"/>
                <a:gd name="connsiteX33" fmla="*/ 2105891 w 2202872"/>
                <a:gd name="connsiteY33" fmla="*/ 1016712 h 1044433"/>
                <a:gd name="connsiteX34" fmla="*/ 2202872 w 2202872"/>
                <a:gd name="connsiteY34" fmla="*/ 1044421 h 1044433"/>
                <a:gd name="connsiteX0" fmla="*/ 0 w 2202872"/>
                <a:gd name="connsiteY0" fmla="*/ 1039322 h 1039334"/>
                <a:gd name="connsiteX1" fmla="*/ 69272 w 2202872"/>
                <a:gd name="connsiteY1" fmla="*/ 1011613 h 1039334"/>
                <a:gd name="connsiteX2" fmla="*/ 152400 w 2202872"/>
                <a:gd name="connsiteY2" fmla="*/ 956195 h 1039334"/>
                <a:gd name="connsiteX3" fmla="*/ 193963 w 2202872"/>
                <a:gd name="connsiteY3" fmla="*/ 942340 h 1039334"/>
                <a:gd name="connsiteX4" fmla="*/ 277091 w 2202872"/>
                <a:gd name="connsiteY4" fmla="*/ 886922 h 1039334"/>
                <a:gd name="connsiteX5" fmla="*/ 318654 w 2202872"/>
                <a:gd name="connsiteY5" fmla="*/ 859213 h 1039334"/>
                <a:gd name="connsiteX6" fmla="*/ 360218 w 2202872"/>
                <a:gd name="connsiteY6" fmla="*/ 845359 h 1039334"/>
                <a:gd name="connsiteX7" fmla="*/ 401781 w 2202872"/>
                <a:gd name="connsiteY7" fmla="*/ 817650 h 1039334"/>
                <a:gd name="connsiteX8" fmla="*/ 429491 w 2202872"/>
                <a:gd name="connsiteY8" fmla="*/ 789940 h 1039334"/>
                <a:gd name="connsiteX9" fmla="*/ 471054 w 2202872"/>
                <a:gd name="connsiteY9" fmla="*/ 776086 h 1039334"/>
                <a:gd name="connsiteX10" fmla="*/ 554181 w 2202872"/>
                <a:gd name="connsiteY10" fmla="*/ 720668 h 1039334"/>
                <a:gd name="connsiteX11" fmla="*/ 623454 w 2202872"/>
                <a:gd name="connsiteY11" fmla="*/ 665250 h 1039334"/>
                <a:gd name="connsiteX12" fmla="*/ 651163 w 2202872"/>
                <a:gd name="connsiteY12" fmla="*/ 637540 h 1039334"/>
                <a:gd name="connsiteX13" fmla="*/ 734291 w 2202872"/>
                <a:gd name="connsiteY13" fmla="*/ 595977 h 1039334"/>
                <a:gd name="connsiteX14" fmla="*/ 803563 w 2202872"/>
                <a:gd name="connsiteY14" fmla="*/ 512850 h 1039334"/>
                <a:gd name="connsiteX15" fmla="*/ 831272 w 2202872"/>
                <a:gd name="connsiteY15" fmla="*/ 485140 h 1039334"/>
                <a:gd name="connsiteX16" fmla="*/ 886691 w 2202872"/>
                <a:gd name="connsiteY16" fmla="*/ 402013 h 1039334"/>
                <a:gd name="connsiteX17" fmla="*/ 928254 w 2202872"/>
                <a:gd name="connsiteY17" fmla="*/ 263468 h 1039334"/>
                <a:gd name="connsiteX18" fmla="*/ 942109 w 2202872"/>
                <a:gd name="connsiteY18" fmla="*/ 152631 h 1039334"/>
                <a:gd name="connsiteX19" fmla="*/ 955963 w 2202872"/>
                <a:gd name="connsiteY19" fmla="*/ 14086 h 1039334"/>
                <a:gd name="connsiteX20" fmla="*/ 1039091 w 2202872"/>
                <a:gd name="connsiteY20" fmla="*/ 231 h 1039334"/>
                <a:gd name="connsiteX21" fmla="*/ 1427017 w 2202872"/>
                <a:gd name="connsiteY21" fmla="*/ 41795 h 1039334"/>
                <a:gd name="connsiteX22" fmla="*/ 1454727 w 2202872"/>
                <a:gd name="connsiteY22" fmla="*/ 374304 h 1039334"/>
                <a:gd name="connsiteX23" fmla="*/ 1482436 w 2202872"/>
                <a:gd name="connsiteY23" fmla="*/ 457431 h 1039334"/>
                <a:gd name="connsiteX24" fmla="*/ 1551709 w 2202872"/>
                <a:gd name="connsiteY24" fmla="*/ 582122 h 1039334"/>
                <a:gd name="connsiteX25" fmla="*/ 1620981 w 2202872"/>
                <a:gd name="connsiteY25" fmla="*/ 706813 h 1039334"/>
                <a:gd name="connsiteX26" fmla="*/ 1731818 w 2202872"/>
                <a:gd name="connsiteY26" fmla="*/ 789940 h 1039334"/>
                <a:gd name="connsiteX27" fmla="*/ 1759527 w 2202872"/>
                <a:gd name="connsiteY27" fmla="*/ 817650 h 1039334"/>
                <a:gd name="connsiteX28" fmla="*/ 1773381 w 2202872"/>
                <a:gd name="connsiteY28" fmla="*/ 859213 h 1039334"/>
                <a:gd name="connsiteX29" fmla="*/ 1814945 w 2202872"/>
                <a:gd name="connsiteY29" fmla="*/ 873068 h 1039334"/>
                <a:gd name="connsiteX30" fmla="*/ 1925781 w 2202872"/>
                <a:gd name="connsiteY30" fmla="*/ 914631 h 1039334"/>
                <a:gd name="connsiteX31" fmla="*/ 2036618 w 2202872"/>
                <a:gd name="connsiteY31" fmla="*/ 970050 h 1039334"/>
                <a:gd name="connsiteX32" fmla="*/ 2078181 w 2202872"/>
                <a:gd name="connsiteY32" fmla="*/ 983904 h 1039334"/>
                <a:gd name="connsiteX33" fmla="*/ 2105891 w 2202872"/>
                <a:gd name="connsiteY33" fmla="*/ 1011613 h 1039334"/>
                <a:gd name="connsiteX34" fmla="*/ 2202872 w 2202872"/>
                <a:gd name="connsiteY34" fmla="*/ 1039322 h 1039334"/>
                <a:gd name="connsiteX0" fmla="*/ 0 w 2202872"/>
                <a:gd name="connsiteY0" fmla="*/ 1039467 h 1039479"/>
                <a:gd name="connsiteX1" fmla="*/ 69272 w 2202872"/>
                <a:gd name="connsiteY1" fmla="*/ 1011758 h 1039479"/>
                <a:gd name="connsiteX2" fmla="*/ 152400 w 2202872"/>
                <a:gd name="connsiteY2" fmla="*/ 956340 h 1039479"/>
                <a:gd name="connsiteX3" fmla="*/ 193963 w 2202872"/>
                <a:gd name="connsiteY3" fmla="*/ 942485 h 1039479"/>
                <a:gd name="connsiteX4" fmla="*/ 277091 w 2202872"/>
                <a:gd name="connsiteY4" fmla="*/ 887067 h 1039479"/>
                <a:gd name="connsiteX5" fmla="*/ 318654 w 2202872"/>
                <a:gd name="connsiteY5" fmla="*/ 859358 h 1039479"/>
                <a:gd name="connsiteX6" fmla="*/ 360218 w 2202872"/>
                <a:gd name="connsiteY6" fmla="*/ 845504 h 1039479"/>
                <a:gd name="connsiteX7" fmla="*/ 401781 w 2202872"/>
                <a:gd name="connsiteY7" fmla="*/ 817795 h 1039479"/>
                <a:gd name="connsiteX8" fmla="*/ 429491 w 2202872"/>
                <a:gd name="connsiteY8" fmla="*/ 790085 h 1039479"/>
                <a:gd name="connsiteX9" fmla="*/ 471054 w 2202872"/>
                <a:gd name="connsiteY9" fmla="*/ 776231 h 1039479"/>
                <a:gd name="connsiteX10" fmla="*/ 554181 w 2202872"/>
                <a:gd name="connsiteY10" fmla="*/ 720813 h 1039479"/>
                <a:gd name="connsiteX11" fmla="*/ 623454 w 2202872"/>
                <a:gd name="connsiteY11" fmla="*/ 665395 h 1039479"/>
                <a:gd name="connsiteX12" fmla="*/ 651163 w 2202872"/>
                <a:gd name="connsiteY12" fmla="*/ 637685 h 1039479"/>
                <a:gd name="connsiteX13" fmla="*/ 734291 w 2202872"/>
                <a:gd name="connsiteY13" fmla="*/ 596122 h 1039479"/>
                <a:gd name="connsiteX14" fmla="*/ 803563 w 2202872"/>
                <a:gd name="connsiteY14" fmla="*/ 512995 h 1039479"/>
                <a:gd name="connsiteX15" fmla="*/ 831272 w 2202872"/>
                <a:gd name="connsiteY15" fmla="*/ 485285 h 1039479"/>
                <a:gd name="connsiteX16" fmla="*/ 886691 w 2202872"/>
                <a:gd name="connsiteY16" fmla="*/ 402158 h 1039479"/>
                <a:gd name="connsiteX17" fmla="*/ 928254 w 2202872"/>
                <a:gd name="connsiteY17" fmla="*/ 263613 h 1039479"/>
                <a:gd name="connsiteX18" fmla="*/ 942109 w 2202872"/>
                <a:gd name="connsiteY18" fmla="*/ 152776 h 1039479"/>
                <a:gd name="connsiteX19" fmla="*/ 955963 w 2202872"/>
                <a:gd name="connsiteY19" fmla="*/ 14231 h 1039479"/>
                <a:gd name="connsiteX20" fmla="*/ 1039091 w 2202872"/>
                <a:gd name="connsiteY20" fmla="*/ 376 h 1039479"/>
                <a:gd name="connsiteX21" fmla="*/ 1427017 w 2202872"/>
                <a:gd name="connsiteY21" fmla="*/ 41940 h 1039479"/>
                <a:gd name="connsiteX22" fmla="*/ 1454727 w 2202872"/>
                <a:gd name="connsiteY22" fmla="*/ 374449 h 1039479"/>
                <a:gd name="connsiteX23" fmla="*/ 1482436 w 2202872"/>
                <a:gd name="connsiteY23" fmla="*/ 457576 h 1039479"/>
                <a:gd name="connsiteX24" fmla="*/ 1551709 w 2202872"/>
                <a:gd name="connsiteY24" fmla="*/ 582267 h 1039479"/>
                <a:gd name="connsiteX25" fmla="*/ 1620981 w 2202872"/>
                <a:gd name="connsiteY25" fmla="*/ 706958 h 1039479"/>
                <a:gd name="connsiteX26" fmla="*/ 1731818 w 2202872"/>
                <a:gd name="connsiteY26" fmla="*/ 790085 h 1039479"/>
                <a:gd name="connsiteX27" fmla="*/ 1759527 w 2202872"/>
                <a:gd name="connsiteY27" fmla="*/ 817795 h 1039479"/>
                <a:gd name="connsiteX28" fmla="*/ 1773381 w 2202872"/>
                <a:gd name="connsiteY28" fmla="*/ 859358 h 1039479"/>
                <a:gd name="connsiteX29" fmla="*/ 1814945 w 2202872"/>
                <a:gd name="connsiteY29" fmla="*/ 873213 h 1039479"/>
                <a:gd name="connsiteX30" fmla="*/ 1925781 w 2202872"/>
                <a:gd name="connsiteY30" fmla="*/ 914776 h 1039479"/>
                <a:gd name="connsiteX31" fmla="*/ 2036618 w 2202872"/>
                <a:gd name="connsiteY31" fmla="*/ 970195 h 1039479"/>
                <a:gd name="connsiteX32" fmla="*/ 2078181 w 2202872"/>
                <a:gd name="connsiteY32" fmla="*/ 984049 h 1039479"/>
                <a:gd name="connsiteX33" fmla="*/ 2105891 w 2202872"/>
                <a:gd name="connsiteY33" fmla="*/ 1011758 h 1039479"/>
                <a:gd name="connsiteX34" fmla="*/ 2202872 w 2202872"/>
                <a:gd name="connsiteY34" fmla="*/ 1039467 h 1039479"/>
                <a:gd name="connsiteX0" fmla="*/ 0 w 2202872"/>
                <a:gd name="connsiteY0" fmla="*/ 1041057 h 1041069"/>
                <a:gd name="connsiteX1" fmla="*/ 69272 w 2202872"/>
                <a:gd name="connsiteY1" fmla="*/ 1013348 h 1041069"/>
                <a:gd name="connsiteX2" fmla="*/ 152400 w 2202872"/>
                <a:gd name="connsiteY2" fmla="*/ 957930 h 1041069"/>
                <a:gd name="connsiteX3" fmla="*/ 193963 w 2202872"/>
                <a:gd name="connsiteY3" fmla="*/ 944075 h 1041069"/>
                <a:gd name="connsiteX4" fmla="*/ 277091 w 2202872"/>
                <a:gd name="connsiteY4" fmla="*/ 888657 h 1041069"/>
                <a:gd name="connsiteX5" fmla="*/ 318654 w 2202872"/>
                <a:gd name="connsiteY5" fmla="*/ 860948 h 1041069"/>
                <a:gd name="connsiteX6" fmla="*/ 360218 w 2202872"/>
                <a:gd name="connsiteY6" fmla="*/ 847094 h 1041069"/>
                <a:gd name="connsiteX7" fmla="*/ 401781 w 2202872"/>
                <a:gd name="connsiteY7" fmla="*/ 819385 h 1041069"/>
                <a:gd name="connsiteX8" fmla="*/ 429491 w 2202872"/>
                <a:gd name="connsiteY8" fmla="*/ 791675 h 1041069"/>
                <a:gd name="connsiteX9" fmla="*/ 471054 w 2202872"/>
                <a:gd name="connsiteY9" fmla="*/ 777821 h 1041069"/>
                <a:gd name="connsiteX10" fmla="*/ 554181 w 2202872"/>
                <a:gd name="connsiteY10" fmla="*/ 722403 h 1041069"/>
                <a:gd name="connsiteX11" fmla="*/ 623454 w 2202872"/>
                <a:gd name="connsiteY11" fmla="*/ 666985 h 1041069"/>
                <a:gd name="connsiteX12" fmla="*/ 651163 w 2202872"/>
                <a:gd name="connsiteY12" fmla="*/ 639275 h 1041069"/>
                <a:gd name="connsiteX13" fmla="*/ 734291 w 2202872"/>
                <a:gd name="connsiteY13" fmla="*/ 597712 h 1041069"/>
                <a:gd name="connsiteX14" fmla="*/ 803563 w 2202872"/>
                <a:gd name="connsiteY14" fmla="*/ 514585 h 1041069"/>
                <a:gd name="connsiteX15" fmla="*/ 831272 w 2202872"/>
                <a:gd name="connsiteY15" fmla="*/ 486875 h 1041069"/>
                <a:gd name="connsiteX16" fmla="*/ 886691 w 2202872"/>
                <a:gd name="connsiteY16" fmla="*/ 403748 h 1041069"/>
                <a:gd name="connsiteX17" fmla="*/ 928254 w 2202872"/>
                <a:gd name="connsiteY17" fmla="*/ 265203 h 1041069"/>
                <a:gd name="connsiteX18" fmla="*/ 942109 w 2202872"/>
                <a:gd name="connsiteY18" fmla="*/ 154366 h 1041069"/>
                <a:gd name="connsiteX19" fmla="*/ 955963 w 2202872"/>
                <a:gd name="connsiteY19" fmla="*/ 15821 h 1041069"/>
                <a:gd name="connsiteX20" fmla="*/ 1427017 w 2202872"/>
                <a:gd name="connsiteY20" fmla="*/ 43530 h 1041069"/>
                <a:gd name="connsiteX21" fmla="*/ 1454727 w 2202872"/>
                <a:gd name="connsiteY21" fmla="*/ 376039 h 1041069"/>
                <a:gd name="connsiteX22" fmla="*/ 1482436 w 2202872"/>
                <a:gd name="connsiteY22" fmla="*/ 459166 h 1041069"/>
                <a:gd name="connsiteX23" fmla="*/ 1551709 w 2202872"/>
                <a:gd name="connsiteY23" fmla="*/ 583857 h 1041069"/>
                <a:gd name="connsiteX24" fmla="*/ 1620981 w 2202872"/>
                <a:gd name="connsiteY24" fmla="*/ 708548 h 1041069"/>
                <a:gd name="connsiteX25" fmla="*/ 1731818 w 2202872"/>
                <a:gd name="connsiteY25" fmla="*/ 791675 h 1041069"/>
                <a:gd name="connsiteX26" fmla="*/ 1759527 w 2202872"/>
                <a:gd name="connsiteY26" fmla="*/ 819385 h 1041069"/>
                <a:gd name="connsiteX27" fmla="*/ 1773381 w 2202872"/>
                <a:gd name="connsiteY27" fmla="*/ 860948 h 1041069"/>
                <a:gd name="connsiteX28" fmla="*/ 1814945 w 2202872"/>
                <a:gd name="connsiteY28" fmla="*/ 874803 h 1041069"/>
                <a:gd name="connsiteX29" fmla="*/ 1925781 w 2202872"/>
                <a:gd name="connsiteY29" fmla="*/ 916366 h 1041069"/>
                <a:gd name="connsiteX30" fmla="*/ 2036618 w 2202872"/>
                <a:gd name="connsiteY30" fmla="*/ 971785 h 1041069"/>
                <a:gd name="connsiteX31" fmla="*/ 2078181 w 2202872"/>
                <a:gd name="connsiteY31" fmla="*/ 985639 h 1041069"/>
                <a:gd name="connsiteX32" fmla="*/ 2105891 w 2202872"/>
                <a:gd name="connsiteY32" fmla="*/ 1013348 h 1041069"/>
                <a:gd name="connsiteX33" fmla="*/ 2202872 w 2202872"/>
                <a:gd name="connsiteY33" fmla="*/ 1041057 h 1041069"/>
                <a:gd name="connsiteX0" fmla="*/ 0 w 2202872"/>
                <a:gd name="connsiteY0" fmla="*/ 1057822 h 1057834"/>
                <a:gd name="connsiteX1" fmla="*/ 69272 w 2202872"/>
                <a:gd name="connsiteY1" fmla="*/ 1030113 h 1057834"/>
                <a:gd name="connsiteX2" fmla="*/ 152400 w 2202872"/>
                <a:gd name="connsiteY2" fmla="*/ 974695 h 1057834"/>
                <a:gd name="connsiteX3" fmla="*/ 193963 w 2202872"/>
                <a:gd name="connsiteY3" fmla="*/ 960840 h 1057834"/>
                <a:gd name="connsiteX4" fmla="*/ 277091 w 2202872"/>
                <a:gd name="connsiteY4" fmla="*/ 905422 h 1057834"/>
                <a:gd name="connsiteX5" fmla="*/ 318654 w 2202872"/>
                <a:gd name="connsiteY5" fmla="*/ 877713 h 1057834"/>
                <a:gd name="connsiteX6" fmla="*/ 360218 w 2202872"/>
                <a:gd name="connsiteY6" fmla="*/ 863859 h 1057834"/>
                <a:gd name="connsiteX7" fmla="*/ 401781 w 2202872"/>
                <a:gd name="connsiteY7" fmla="*/ 836150 h 1057834"/>
                <a:gd name="connsiteX8" fmla="*/ 429491 w 2202872"/>
                <a:gd name="connsiteY8" fmla="*/ 808440 h 1057834"/>
                <a:gd name="connsiteX9" fmla="*/ 471054 w 2202872"/>
                <a:gd name="connsiteY9" fmla="*/ 794586 h 1057834"/>
                <a:gd name="connsiteX10" fmla="*/ 554181 w 2202872"/>
                <a:gd name="connsiteY10" fmla="*/ 739168 h 1057834"/>
                <a:gd name="connsiteX11" fmla="*/ 623454 w 2202872"/>
                <a:gd name="connsiteY11" fmla="*/ 683750 h 1057834"/>
                <a:gd name="connsiteX12" fmla="*/ 651163 w 2202872"/>
                <a:gd name="connsiteY12" fmla="*/ 656040 h 1057834"/>
                <a:gd name="connsiteX13" fmla="*/ 734291 w 2202872"/>
                <a:gd name="connsiteY13" fmla="*/ 614477 h 1057834"/>
                <a:gd name="connsiteX14" fmla="*/ 803563 w 2202872"/>
                <a:gd name="connsiteY14" fmla="*/ 531350 h 1057834"/>
                <a:gd name="connsiteX15" fmla="*/ 831272 w 2202872"/>
                <a:gd name="connsiteY15" fmla="*/ 503640 h 1057834"/>
                <a:gd name="connsiteX16" fmla="*/ 886691 w 2202872"/>
                <a:gd name="connsiteY16" fmla="*/ 420513 h 1057834"/>
                <a:gd name="connsiteX17" fmla="*/ 928254 w 2202872"/>
                <a:gd name="connsiteY17" fmla="*/ 281968 h 1057834"/>
                <a:gd name="connsiteX18" fmla="*/ 942109 w 2202872"/>
                <a:gd name="connsiteY18" fmla="*/ 171131 h 1057834"/>
                <a:gd name="connsiteX19" fmla="*/ 955963 w 2202872"/>
                <a:gd name="connsiteY19" fmla="*/ 32586 h 1057834"/>
                <a:gd name="connsiteX20" fmla="*/ 1468580 w 2202872"/>
                <a:gd name="connsiteY20" fmla="*/ 32586 h 1057834"/>
                <a:gd name="connsiteX21" fmla="*/ 1454727 w 2202872"/>
                <a:gd name="connsiteY21" fmla="*/ 392804 h 1057834"/>
                <a:gd name="connsiteX22" fmla="*/ 1482436 w 2202872"/>
                <a:gd name="connsiteY22" fmla="*/ 475931 h 1057834"/>
                <a:gd name="connsiteX23" fmla="*/ 1551709 w 2202872"/>
                <a:gd name="connsiteY23" fmla="*/ 600622 h 1057834"/>
                <a:gd name="connsiteX24" fmla="*/ 1620981 w 2202872"/>
                <a:gd name="connsiteY24" fmla="*/ 725313 h 1057834"/>
                <a:gd name="connsiteX25" fmla="*/ 1731818 w 2202872"/>
                <a:gd name="connsiteY25" fmla="*/ 808440 h 1057834"/>
                <a:gd name="connsiteX26" fmla="*/ 1759527 w 2202872"/>
                <a:gd name="connsiteY26" fmla="*/ 836150 h 1057834"/>
                <a:gd name="connsiteX27" fmla="*/ 1773381 w 2202872"/>
                <a:gd name="connsiteY27" fmla="*/ 877713 h 1057834"/>
                <a:gd name="connsiteX28" fmla="*/ 1814945 w 2202872"/>
                <a:gd name="connsiteY28" fmla="*/ 891568 h 1057834"/>
                <a:gd name="connsiteX29" fmla="*/ 1925781 w 2202872"/>
                <a:gd name="connsiteY29" fmla="*/ 933131 h 1057834"/>
                <a:gd name="connsiteX30" fmla="*/ 2036618 w 2202872"/>
                <a:gd name="connsiteY30" fmla="*/ 988550 h 1057834"/>
                <a:gd name="connsiteX31" fmla="*/ 2078181 w 2202872"/>
                <a:gd name="connsiteY31" fmla="*/ 1002404 h 1057834"/>
                <a:gd name="connsiteX32" fmla="*/ 2105891 w 2202872"/>
                <a:gd name="connsiteY32" fmla="*/ 1030113 h 1057834"/>
                <a:gd name="connsiteX33" fmla="*/ 2202872 w 2202872"/>
                <a:gd name="connsiteY33" fmla="*/ 1057822 h 1057834"/>
                <a:gd name="connsiteX0" fmla="*/ 0 w 2202872"/>
                <a:gd name="connsiteY0" fmla="*/ 1057822 h 1057834"/>
                <a:gd name="connsiteX1" fmla="*/ 69272 w 2202872"/>
                <a:gd name="connsiteY1" fmla="*/ 1030113 h 1057834"/>
                <a:gd name="connsiteX2" fmla="*/ 152400 w 2202872"/>
                <a:gd name="connsiteY2" fmla="*/ 974695 h 1057834"/>
                <a:gd name="connsiteX3" fmla="*/ 193963 w 2202872"/>
                <a:gd name="connsiteY3" fmla="*/ 960840 h 1057834"/>
                <a:gd name="connsiteX4" fmla="*/ 277091 w 2202872"/>
                <a:gd name="connsiteY4" fmla="*/ 905422 h 1057834"/>
                <a:gd name="connsiteX5" fmla="*/ 318654 w 2202872"/>
                <a:gd name="connsiteY5" fmla="*/ 877713 h 1057834"/>
                <a:gd name="connsiteX6" fmla="*/ 360218 w 2202872"/>
                <a:gd name="connsiteY6" fmla="*/ 863859 h 1057834"/>
                <a:gd name="connsiteX7" fmla="*/ 401781 w 2202872"/>
                <a:gd name="connsiteY7" fmla="*/ 836150 h 1057834"/>
                <a:gd name="connsiteX8" fmla="*/ 429491 w 2202872"/>
                <a:gd name="connsiteY8" fmla="*/ 808440 h 1057834"/>
                <a:gd name="connsiteX9" fmla="*/ 471054 w 2202872"/>
                <a:gd name="connsiteY9" fmla="*/ 794586 h 1057834"/>
                <a:gd name="connsiteX10" fmla="*/ 554181 w 2202872"/>
                <a:gd name="connsiteY10" fmla="*/ 739168 h 1057834"/>
                <a:gd name="connsiteX11" fmla="*/ 623454 w 2202872"/>
                <a:gd name="connsiteY11" fmla="*/ 683750 h 1057834"/>
                <a:gd name="connsiteX12" fmla="*/ 651163 w 2202872"/>
                <a:gd name="connsiteY12" fmla="*/ 656040 h 1057834"/>
                <a:gd name="connsiteX13" fmla="*/ 734291 w 2202872"/>
                <a:gd name="connsiteY13" fmla="*/ 614477 h 1057834"/>
                <a:gd name="connsiteX14" fmla="*/ 803563 w 2202872"/>
                <a:gd name="connsiteY14" fmla="*/ 531350 h 1057834"/>
                <a:gd name="connsiteX15" fmla="*/ 831272 w 2202872"/>
                <a:gd name="connsiteY15" fmla="*/ 503640 h 1057834"/>
                <a:gd name="connsiteX16" fmla="*/ 886691 w 2202872"/>
                <a:gd name="connsiteY16" fmla="*/ 420513 h 1057834"/>
                <a:gd name="connsiteX17" fmla="*/ 928254 w 2202872"/>
                <a:gd name="connsiteY17" fmla="*/ 281968 h 1057834"/>
                <a:gd name="connsiteX18" fmla="*/ 942109 w 2202872"/>
                <a:gd name="connsiteY18" fmla="*/ 171131 h 1057834"/>
                <a:gd name="connsiteX19" fmla="*/ 955963 w 2202872"/>
                <a:gd name="connsiteY19" fmla="*/ 32586 h 1057834"/>
                <a:gd name="connsiteX20" fmla="*/ 1468580 w 2202872"/>
                <a:gd name="connsiteY20" fmla="*/ 32586 h 1057834"/>
                <a:gd name="connsiteX21" fmla="*/ 1454727 w 2202872"/>
                <a:gd name="connsiteY21" fmla="*/ 392804 h 1057834"/>
                <a:gd name="connsiteX22" fmla="*/ 1482436 w 2202872"/>
                <a:gd name="connsiteY22" fmla="*/ 475931 h 1057834"/>
                <a:gd name="connsiteX23" fmla="*/ 1551709 w 2202872"/>
                <a:gd name="connsiteY23" fmla="*/ 600622 h 1057834"/>
                <a:gd name="connsiteX24" fmla="*/ 1620981 w 2202872"/>
                <a:gd name="connsiteY24" fmla="*/ 725313 h 1057834"/>
                <a:gd name="connsiteX25" fmla="*/ 1731818 w 2202872"/>
                <a:gd name="connsiteY25" fmla="*/ 808440 h 1057834"/>
                <a:gd name="connsiteX26" fmla="*/ 1759527 w 2202872"/>
                <a:gd name="connsiteY26" fmla="*/ 836150 h 1057834"/>
                <a:gd name="connsiteX27" fmla="*/ 1773381 w 2202872"/>
                <a:gd name="connsiteY27" fmla="*/ 877713 h 1057834"/>
                <a:gd name="connsiteX28" fmla="*/ 1814945 w 2202872"/>
                <a:gd name="connsiteY28" fmla="*/ 891568 h 1057834"/>
                <a:gd name="connsiteX29" fmla="*/ 1925781 w 2202872"/>
                <a:gd name="connsiteY29" fmla="*/ 933131 h 1057834"/>
                <a:gd name="connsiteX30" fmla="*/ 2036618 w 2202872"/>
                <a:gd name="connsiteY30" fmla="*/ 988550 h 1057834"/>
                <a:gd name="connsiteX31" fmla="*/ 2078181 w 2202872"/>
                <a:gd name="connsiteY31" fmla="*/ 1002404 h 1057834"/>
                <a:gd name="connsiteX32" fmla="*/ 2105891 w 2202872"/>
                <a:gd name="connsiteY32" fmla="*/ 1030113 h 1057834"/>
                <a:gd name="connsiteX33" fmla="*/ 2202872 w 2202872"/>
                <a:gd name="connsiteY33" fmla="*/ 1057822 h 1057834"/>
                <a:gd name="connsiteX0" fmla="*/ 0 w 2202872"/>
                <a:gd name="connsiteY0" fmla="*/ 1036605 h 1036617"/>
                <a:gd name="connsiteX1" fmla="*/ 69272 w 2202872"/>
                <a:gd name="connsiteY1" fmla="*/ 1008896 h 1036617"/>
                <a:gd name="connsiteX2" fmla="*/ 152400 w 2202872"/>
                <a:gd name="connsiteY2" fmla="*/ 953478 h 1036617"/>
                <a:gd name="connsiteX3" fmla="*/ 193963 w 2202872"/>
                <a:gd name="connsiteY3" fmla="*/ 939623 h 1036617"/>
                <a:gd name="connsiteX4" fmla="*/ 277091 w 2202872"/>
                <a:gd name="connsiteY4" fmla="*/ 884205 h 1036617"/>
                <a:gd name="connsiteX5" fmla="*/ 318654 w 2202872"/>
                <a:gd name="connsiteY5" fmla="*/ 856496 h 1036617"/>
                <a:gd name="connsiteX6" fmla="*/ 360218 w 2202872"/>
                <a:gd name="connsiteY6" fmla="*/ 842642 h 1036617"/>
                <a:gd name="connsiteX7" fmla="*/ 401781 w 2202872"/>
                <a:gd name="connsiteY7" fmla="*/ 814933 h 1036617"/>
                <a:gd name="connsiteX8" fmla="*/ 429491 w 2202872"/>
                <a:gd name="connsiteY8" fmla="*/ 787223 h 1036617"/>
                <a:gd name="connsiteX9" fmla="*/ 471054 w 2202872"/>
                <a:gd name="connsiteY9" fmla="*/ 773369 h 1036617"/>
                <a:gd name="connsiteX10" fmla="*/ 554181 w 2202872"/>
                <a:gd name="connsiteY10" fmla="*/ 717951 h 1036617"/>
                <a:gd name="connsiteX11" fmla="*/ 623454 w 2202872"/>
                <a:gd name="connsiteY11" fmla="*/ 662533 h 1036617"/>
                <a:gd name="connsiteX12" fmla="*/ 651163 w 2202872"/>
                <a:gd name="connsiteY12" fmla="*/ 634823 h 1036617"/>
                <a:gd name="connsiteX13" fmla="*/ 734291 w 2202872"/>
                <a:gd name="connsiteY13" fmla="*/ 593260 h 1036617"/>
                <a:gd name="connsiteX14" fmla="*/ 803563 w 2202872"/>
                <a:gd name="connsiteY14" fmla="*/ 510133 h 1036617"/>
                <a:gd name="connsiteX15" fmla="*/ 831272 w 2202872"/>
                <a:gd name="connsiteY15" fmla="*/ 482423 h 1036617"/>
                <a:gd name="connsiteX16" fmla="*/ 886691 w 2202872"/>
                <a:gd name="connsiteY16" fmla="*/ 399296 h 1036617"/>
                <a:gd name="connsiteX17" fmla="*/ 928254 w 2202872"/>
                <a:gd name="connsiteY17" fmla="*/ 260751 h 1036617"/>
                <a:gd name="connsiteX18" fmla="*/ 942109 w 2202872"/>
                <a:gd name="connsiteY18" fmla="*/ 149914 h 1036617"/>
                <a:gd name="connsiteX19" fmla="*/ 955963 w 2202872"/>
                <a:gd name="connsiteY19" fmla="*/ 11369 h 1036617"/>
                <a:gd name="connsiteX20" fmla="*/ 1468580 w 2202872"/>
                <a:gd name="connsiteY20" fmla="*/ 11369 h 1036617"/>
                <a:gd name="connsiteX21" fmla="*/ 1454727 w 2202872"/>
                <a:gd name="connsiteY21" fmla="*/ 371587 h 1036617"/>
                <a:gd name="connsiteX22" fmla="*/ 1482436 w 2202872"/>
                <a:gd name="connsiteY22" fmla="*/ 454714 h 1036617"/>
                <a:gd name="connsiteX23" fmla="*/ 1551709 w 2202872"/>
                <a:gd name="connsiteY23" fmla="*/ 579405 h 1036617"/>
                <a:gd name="connsiteX24" fmla="*/ 1620981 w 2202872"/>
                <a:gd name="connsiteY24" fmla="*/ 704096 h 1036617"/>
                <a:gd name="connsiteX25" fmla="*/ 1731818 w 2202872"/>
                <a:gd name="connsiteY25" fmla="*/ 787223 h 1036617"/>
                <a:gd name="connsiteX26" fmla="*/ 1759527 w 2202872"/>
                <a:gd name="connsiteY26" fmla="*/ 814933 h 1036617"/>
                <a:gd name="connsiteX27" fmla="*/ 1773381 w 2202872"/>
                <a:gd name="connsiteY27" fmla="*/ 856496 h 1036617"/>
                <a:gd name="connsiteX28" fmla="*/ 1814945 w 2202872"/>
                <a:gd name="connsiteY28" fmla="*/ 870351 h 1036617"/>
                <a:gd name="connsiteX29" fmla="*/ 1925781 w 2202872"/>
                <a:gd name="connsiteY29" fmla="*/ 911914 h 1036617"/>
                <a:gd name="connsiteX30" fmla="*/ 2036618 w 2202872"/>
                <a:gd name="connsiteY30" fmla="*/ 967333 h 1036617"/>
                <a:gd name="connsiteX31" fmla="*/ 2078181 w 2202872"/>
                <a:gd name="connsiteY31" fmla="*/ 981187 h 1036617"/>
                <a:gd name="connsiteX32" fmla="*/ 2105891 w 2202872"/>
                <a:gd name="connsiteY32" fmla="*/ 1008896 h 1036617"/>
                <a:gd name="connsiteX33" fmla="*/ 2202872 w 2202872"/>
                <a:gd name="connsiteY33" fmla="*/ 1036605 h 1036617"/>
                <a:gd name="connsiteX0" fmla="*/ 0 w 2202872"/>
                <a:gd name="connsiteY0" fmla="*/ 1044778 h 1044790"/>
                <a:gd name="connsiteX1" fmla="*/ 69272 w 2202872"/>
                <a:gd name="connsiteY1" fmla="*/ 1017069 h 1044790"/>
                <a:gd name="connsiteX2" fmla="*/ 152400 w 2202872"/>
                <a:gd name="connsiteY2" fmla="*/ 961651 h 1044790"/>
                <a:gd name="connsiteX3" fmla="*/ 193963 w 2202872"/>
                <a:gd name="connsiteY3" fmla="*/ 947796 h 1044790"/>
                <a:gd name="connsiteX4" fmla="*/ 277091 w 2202872"/>
                <a:gd name="connsiteY4" fmla="*/ 892378 h 1044790"/>
                <a:gd name="connsiteX5" fmla="*/ 318654 w 2202872"/>
                <a:gd name="connsiteY5" fmla="*/ 864669 h 1044790"/>
                <a:gd name="connsiteX6" fmla="*/ 360218 w 2202872"/>
                <a:gd name="connsiteY6" fmla="*/ 850815 h 1044790"/>
                <a:gd name="connsiteX7" fmla="*/ 401781 w 2202872"/>
                <a:gd name="connsiteY7" fmla="*/ 823106 h 1044790"/>
                <a:gd name="connsiteX8" fmla="*/ 429491 w 2202872"/>
                <a:gd name="connsiteY8" fmla="*/ 795396 h 1044790"/>
                <a:gd name="connsiteX9" fmla="*/ 471054 w 2202872"/>
                <a:gd name="connsiteY9" fmla="*/ 781542 h 1044790"/>
                <a:gd name="connsiteX10" fmla="*/ 554181 w 2202872"/>
                <a:gd name="connsiteY10" fmla="*/ 726124 h 1044790"/>
                <a:gd name="connsiteX11" fmla="*/ 623454 w 2202872"/>
                <a:gd name="connsiteY11" fmla="*/ 670706 h 1044790"/>
                <a:gd name="connsiteX12" fmla="*/ 651163 w 2202872"/>
                <a:gd name="connsiteY12" fmla="*/ 642996 h 1044790"/>
                <a:gd name="connsiteX13" fmla="*/ 734291 w 2202872"/>
                <a:gd name="connsiteY13" fmla="*/ 601433 h 1044790"/>
                <a:gd name="connsiteX14" fmla="*/ 803563 w 2202872"/>
                <a:gd name="connsiteY14" fmla="*/ 518306 h 1044790"/>
                <a:gd name="connsiteX15" fmla="*/ 831272 w 2202872"/>
                <a:gd name="connsiteY15" fmla="*/ 490596 h 1044790"/>
                <a:gd name="connsiteX16" fmla="*/ 886691 w 2202872"/>
                <a:gd name="connsiteY16" fmla="*/ 407469 h 1044790"/>
                <a:gd name="connsiteX17" fmla="*/ 928254 w 2202872"/>
                <a:gd name="connsiteY17" fmla="*/ 268924 h 1044790"/>
                <a:gd name="connsiteX18" fmla="*/ 955963 w 2202872"/>
                <a:gd name="connsiteY18" fmla="*/ 19542 h 1044790"/>
                <a:gd name="connsiteX19" fmla="*/ 1468580 w 2202872"/>
                <a:gd name="connsiteY19" fmla="*/ 19542 h 1044790"/>
                <a:gd name="connsiteX20" fmla="*/ 1454727 w 2202872"/>
                <a:gd name="connsiteY20" fmla="*/ 379760 h 1044790"/>
                <a:gd name="connsiteX21" fmla="*/ 1482436 w 2202872"/>
                <a:gd name="connsiteY21" fmla="*/ 462887 h 1044790"/>
                <a:gd name="connsiteX22" fmla="*/ 1551709 w 2202872"/>
                <a:gd name="connsiteY22" fmla="*/ 587578 h 1044790"/>
                <a:gd name="connsiteX23" fmla="*/ 1620981 w 2202872"/>
                <a:gd name="connsiteY23" fmla="*/ 712269 h 1044790"/>
                <a:gd name="connsiteX24" fmla="*/ 1731818 w 2202872"/>
                <a:gd name="connsiteY24" fmla="*/ 795396 h 1044790"/>
                <a:gd name="connsiteX25" fmla="*/ 1759527 w 2202872"/>
                <a:gd name="connsiteY25" fmla="*/ 823106 h 1044790"/>
                <a:gd name="connsiteX26" fmla="*/ 1773381 w 2202872"/>
                <a:gd name="connsiteY26" fmla="*/ 864669 h 1044790"/>
                <a:gd name="connsiteX27" fmla="*/ 1814945 w 2202872"/>
                <a:gd name="connsiteY27" fmla="*/ 878524 h 1044790"/>
                <a:gd name="connsiteX28" fmla="*/ 1925781 w 2202872"/>
                <a:gd name="connsiteY28" fmla="*/ 920087 h 1044790"/>
                <a:gd name="connsiteX29" fmla="*/ 2036618 w 2202872"/>
                <a:gd name="connsiteY29" fmla="*/ 975506 h 1044790"/>
                <a:gd name="connsiteX30" fmla="*/ 2078181 w 2202872"/>
                <a:gd name="connsiteY30" fmla="*/ 989360 h 1044790"/>
                <a:gd name="connsiteX31" fmla="*/ 2105891 w 2202872"/>
                <a:gd name="connsiteY31" fmla="*/ 1017069 h 1044790"/>
                <a:gd name="connsiteX32" fmla="*/ 2202872 w 2202872"/>
                <a:gd name="connsiteY32" fmla="*/ 1044778 h 1044790"/>
                <a:gd name="connsiteX0" fmla="*/ 0 w 2202872"/>
                <a:gd name="connsiteY0" fmla="*/ 1070316 h 1070328"/>
                <a:gd name="connsiteX1" fmla="*/ 69272 w 2202872"/>
                <a:gd name="connsiteY1" fmla="*/ 1042607 h 1070328"/>
                <a:gd name="connsiteX2" fmla="*/ 152400 w 2202872"/>
                <a:gd name="connsiteY2" fmla="*/ 987189 h 1070328"/>
                <a:gd name="connsiteX3" fmla="*/ 193963 w 2202872"/>
                <a:gd name="connsiteY3" fmla="*/ 973334 h 1070328"/>
                <a:gd name="connsiteX4" fmla="*/ 277091 w 2202872"/>
                <a:gd name="connsiteY4" fmla="*/ 917916 h 1070328"/>
                <a:gd name="connsiteX5" fmla="*/ 318654 w 2202872"/>
                <a:gd name="connsiteY5" fmla="*/ 890207 h 1070328"/>
                <a:gd name="connsiteX6" fmla="*/ 360218 w 2202872"/>
                <a:gd name="connsiteY6" fmla="*/ 876353 h 1070328"/>
                <a:gd name="connsiteX7" fmla="*/ 401781 w 2202872"/>
                <a:gd name="connsiteY7" fmla="*/ 848644 h 1070328"/>
                <a:gd name="connsiteX8" fmla="*/ 429491 w 2202872"/>
                <a:gd name="connsiteY8" fmla="*/ 820934 h 1070328"/>
                <a:gd name="connsiteX9" fmla="*/ 471054 w 2202872"/>
                <a:gd name="connsiteY9" fmla="*/ 807080 h 1070328"/>
                <a:gd name="connsiteX10" fmla="*/ 554181 w 2202872"/>
                <a:gd name="connsiteY10" fmla="*/ 751662 h 1070328"/>
                <a:gd name="connsiteX11" fmla="*/ 623454 w 2202872"/>
                <a:gd name="connsiteY11" fmla="*/ 696244 h 1070328"/>
                <a:gd name="connsiteX12" fmla="*/ 651163 w 2202872"/>
                <a:gd name="connsiteY12" fmla="*/ 668534 h 1070328"/>
                <a:gd name="connsiteX13" fmla="*/ 734291 w 2202872"/>
                <a:gd name="connsiteY13" fmla="*/ 626971 h 1070328"/>
                <a:gd name="connsiteX14" fmla="*/ 803563 w 2202872"/>
                <a:gd name="connsiteY14" fmla="*/ 543844 h 1070328"/>
                <a:gd name="connsiteX15" fmla="*/ 831272 w 2202872"/>
                <a:gd name="connsiteY15" fmla="*/ 516134 h 1070328"/>
                <a:gd name="connsiteX16" fmla="*/ 886691 w 2202872"/>
                <a:gd name="connsiteY16" fmla="*/ 433007 h 1070328"/>
                <a:gd name="connsiteX17" fmla="*/ 928254 w 2202872"/>
                <a:gd name="connsiteY17" fmla="*/ 294462 h 1070328"/>
                <a:gd name="connsiteX18" fmla="*/ 955963 w 2202872"/>
                <a:gd name="connsiteY18" fmla="*/ 45080 h 1070328"/>
                <a:gd name="connsiteX19" fmla="*/ 1468580 w 2202872"/>
                <a:gd name="connsiteY19" fmla="*/ 45080 h 1070328"/>
                <a:gd name="connsiteX20" fmla="*/ 1454727 w 2202872"/>
                <a:gd name="connsiteY20" fmla="*/ 405298 h 1070328"/>
                <a:gd name="connsiteX21" fmla="*/ 1482436 w 2202872"/>
                <a:gd name="connsiteY21" fmla="*/ 488425 h 1070328"/>
                <a:gd name="connsiteX22" fmla="*/ 1551709 w 2202872"/>
                <a:gd name="connsiteY22" fmla="*/ 613116 h 1070328"/>
                <a:gd name="connsiteX23" fmla="*/ 1620981 w 2202872"/>
                <a:gd name="connsiteY23" fmla="*/ 737807 h 1070328"/>
                <a:gd name="connsiteX24" fmla="*/ 1731818 w 2202872"/>
                <a:gd name="connsiteY24" fmla="*/ 820934 h 1070328"/>
                <a:gd name="connsiteX25" fmla="*/ 1759527 w 2202872"/>
                <a:gd name="connsiteY25" fmla="*/ 848644 h 1070328"/>
                <a:gd name="connsiteX26" fmla="*/ 1773381 w 2202872"/>
                <a:gd name="connsiteY26" fmla="*/ 890207 h 1070328"/>
                <a:gd name="connsiteX27" fmla="*/ 1814945 w 2202872"/>
                <a:gd name="connsiteY27" fmla="*/ 904062 h 1070328"/>
                <a:gd name="connsiteX28" fmla="*/ 1925781 w 2202872"/>
                <a:gd name="connsiteY28" fmla="*/ 945625 h 1070328"/>
                <a:gd name="connsiteX29" fmla="*/ 2036618 w 2202872"/>
                <a:gd name="connsiteY29" fmla="*/ 1001044 h 1070328"/>
                <a:gd name="connsiteX30" fmla="*/ 2078181 w 2202872"/>
                <a:gd name="connsiteY30" fmla="*/ 1014898 h 1070328"/>
                <a:gd name="connsiteX31" fmla="*/ 2105891 w 2202872"/>
                <a:gd name="connsiteY31" fmla="*/ 1042607 h 1070328"/>
                <a:gd name="connsiteX32" fmla="*/ 2202872 w 2202872"/>
                <a:gd name="connsiteY32" fmla="*/ 1070316 h 1070328"/>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31818 w 2202872"/>
                <a:gd name="connsiteY23" fmla="*/ 778457 h 1027851"/>
                <a:gd name="connsiteX24" fmla="*/ 1759527 w 2202872"/>
                <a:gd name="connsiteY24" fmla="*/ 806167 h 1027851"/>
                <a:gd name="connsiteX25" fmla="*/ 1773381 w 2202872"/>
                <a:gd name="connsiteY25" fmla="*/ 847730 h 1027851"/>
                <a:gd name="connsiteX26" fmla="*/ 1814945 w 2202872"/>
                <a:gd name="connsiteY26" fmla="*/ 861585 h 1027851"/>
                <a:gd name="connsiteX27" fmla="*/ 1925781 w 2202872"/>
                <a:gd name="connsiteY27" fmla="*/ 903148 h 1027851"/>
                <a:gd name="connsiteX28" fmla="*/ 2036618 w 2202872"/>
                <a:gd name="connsiteY28" fmla="*/ 958567 h 1027851"/>
                <a:gd name="connsiteX29" fmla="*/ 2078181 w 2202872"/>
                <a:gd name="connsiteY29" fmla="*/ 972421 h 1027851"/>
                <a:gd name="connsiteX30" fmla="*/ 2105891 w 2202872"/>
                <a:gd name="connsiteY30" fmla="*/ 1000130 h 1027851"/>
                <a:gd name="connsiteX31" fmla="*/ 2202872 w 2202872"/>
                <a:gd name="connsiteY31"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59527 w 2202872"/>
                <a:gd name="connsiteY23" fmla="*/ 806167 h 1027851"/>
                <a:gd name="connsiteX24" fmla="*/ 1773381 w 2202872"/>
                <a:gd name="connsiteY24" fmla="*/ 847730 h 1027851"/>
                <a:gd name="connsiteX25" fmla="*/ 1814945 w 2202872"/>
                <a:gd name="connsiteY25" fmla="*/ 861585 h 1027851"/>
                <a:gd name="connsiteX26" fmla="*/ 1925781 w 2202872"/>
                <a:gd name="connsiteY26" fmla="*/ 903148 h 1027851"/>
                <a:gd name="connsiteX27" fmla="*/ 2036618 w 2202872"/>
                <a:gd name="connsiteY27" fmla="*/ 958567 h 1027851"/>
                <a:gd name="connsiteX28" fmla="*/ 2078181 w 2202872"/>
                <a:gd name="connsiteY28" fmla="*/ 972421 h 1027851"/>
                <a:gd name="connsiteX29" fmla="*/ 2105891 w 2202872"/>
                <a:gd name="connsiteY29" fmla="*/ 1000130 h 1027851"/>
                <a:gd name="connsiteX30" fmla="*/ 2202872 w 2202872"/>
                <a:gd name="connsiteY30"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59527 w 2202872"/>
                <a:gd name="connsiteY23" fmla="*/ 806167 h 1027851"/>
                <a:gd name="connsiteX24" fmla="*/ 1814945 w 2202872"/>
                <a:gd name="connsiteY24" fmla="*/ 861585 h 1027851"/>
                <a:gd name="connsiteX25" fmla="*/ 1925781 w 2202872"/>
                <a:gd name="connsiteY25" fmla="*/ 903148 h 1027851"/>
                <a:gd name="connsiteX26" fmla="*/ 2036618 w 2202872"/>
                <a:gd name="connsiteY26" fmla="*/ 958567 h 1027851"/>
                <a:gd name="connsiteX27" fmla="*/ 2078181 w 2202872"/>
                <a:gd name="connsiteY27" fmla="*/ 972421 h 1027851"/>
                <a:gd name="connsiteX28" fmla="*/ 2105891 w 2202872"/>
                <a:gd name="connsiteY28" fmla="*/ 1000130 h 1027851"/>
                <a:gd name="connsiteX29" fmla="*/ 2202872 w 2202872"/>
                <a:gd name="connsiteY29"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734291 w 2202872"/>
                <a:gd name="connsiteY12" fmla="*/ 584494 h 1027851"/>
                <a:gd name="connsiteX13" fmla="*/ 803563 w 2202872"/>
                <a:gd name="connsiteY13" fmla="*/ 501367 h 1027851"/>
                <a:gd name="connsiteX14" fmla="*/ 831272 w 2202872"/>
                <a:gd name="connsiteY14" fmla="*/ 473657 h 1027851"/>
                <a:gd name="connsiteX15" fmla="*/ 886691 w 2202872"/>
                <a:gd name="connsiteY15" fmla="*/ 390530 h 1027851"/>
                <a:gd name="connsiteX16" fmla="*/ 928254 w 2202872"/>
                <a:gd name="connsiteY16" fmla="*/ 251985 h 1027851"/>
                <a:gd name="connsiteX17" fmla="*/ 955963 w 2202872"/>
                <a:gd name="connsiteY17" fmla="*/ 2603 h 1027851"/>
                <a:gd name="connsiteX18" fmla="*/ 1468580 w 2202872"/>
                <a:gd name="connsiteY18" fmla="*/ 2603 h 1027851"/>
                <a:gd name="connsiteX19" fmla="*/ 1496291 w 2202872"/>
                <a:gd name="connsiteY19" fmla="*/ 348966 h 1027851"/>
                <a:gd name="connsiteX20" fmla="*/ 1551709 w 2202872"/>
                <a:gd name="connsiteY20" fmla="*/ 570639 h 1027851"/>
                <a:gd name="connsiteX21" fmla="*/ 1620981 w 2202872"/>
                <a:gd name="connsiteY21" fmla="*/ 695330 h 1027851"/>
                <a:gd name="connsiteX22" fmla="*/ 1759527 w 2202872"/>
                <a:gd name="connsiteY22" fmla="*/ 806167 h 1027851"/>
                <a:gd name="connsiteX23" fmla="*/ 1814945 w 2202872"/>
                <a:gd name="connsiteY23" fmla="*/ 861585 h 1027851"/>
                <a:gd name="connsiteX24" fmla="*/ 1925781 w 2202872"/>
                <a:gd name="connsiteY24" fmla="*/ 903148 h 1027851"/>
                <a:gd name="connsiteX25" fmla="*/ 2036618 w 2202872"/>
                <a:gd name="connsiteY25" fmla="*/ 958567 h 1027851"/>
                <a:gd name="connsiteX26" fmla="*/ 2078181 w 2202872"/>
                <a:gd name="connsiteY26" fmla="*/ 972421 h 1027851"/>
                <a:gd name="connsiteX27" fmla="*/ 2105891 w 2202872"/>
                <a:gd name="connsiteY27" fmla="*/ 1000130 h 1027851"/>
                <a:gd name="connsiteX28" fmla="*/ 2202872 w 2202872"/>
                <a:gd name="connsiteY28"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29491 w 2202872"/>
                <a:gd name="connsiteY7" fmla="*/ 778457 h 1027851"/>
                <a:gd name="connsiteX8" fmla="*/ 471054 w 2202872"/>
                <a:gd name="connsiteY8" fmla="*/ 764603 h 1027851"/>
                <a:gd name="connsiteX9" fmla="*/ 554181 w 2202872"/>
                <a:gd name="connsiteY9" fmla="*/ 709185 h 1027851"/>
                <a:gd name="connsiteX10" fmla="*/ 623454 w 2202872"/>
                <a:gd name="connsiteY10" fmla="*/ 653767 h 1027851"/>
                <a:gd name="connsiteX11" fmla="*/ 734291 w 2202872"/>
                <a:gd name="connsiteY11" fmla="*/ 584494 h 1027851"/>
                <a:gd name="connsiteX12" fmla="*/ 803563 w 2202872"/>
                <a:gd name="connsiteY12" fmla="*/ 501367 h 1027851"/>
                <a:gd name="connsiteX13" fmla="*/ 831272 w 2202872"/>
                <a:gd name="connsiteY13" fmla="*/ 473657 h 1027851"/>
                <a:gd name="connsiteX14" fmla="*/ 886691 w 2202872"/>
                <a:gd name="connsiteY14" fmla="*/ 390530 h 1027851"/>
                <a:gd name="connsiteX15" fmla="*/ 928254 w 2202872"/>
                <a:gd name="connsiteY15" fmla="*/ 251985 h 1027851"/>
                <a:gd name="connsiteX16" fmla="*/ 955963 w 2202872"/>
                <a:gd name="connsiteY16" fmla="*/ 2603 h 1027851"/>
                <a:gd name="connsiteX17" fmla="*/ 1468580 w 2202872"/>
                <a:gd name="connsiteY17" fmla="*/ 2603 h 1027851"/>
                <a:gd name="connsiteX18" fmla="*/ 1496291 w 2202872"/>
                <a:gd name="connsiteY18" fmla="*/ 348966 h 1027851"/>
                <a:gd name="connsiteX19" fmla="*/ 1551709 w 2202872"/>
                <a:gd name="connsiteY19" fmla="*/ 570639 h 1027851"/>
                <a:gd name="connsiteX20" fmla="*/ 1620981 w 2202872"/>
                <a:gd name="connsiteY20" fmla="*/ 695330 h 1027851"/>
                <a:gd name="connsiteX21" fmla="*/ 1759527 w 2202872"/>
                <a:gd name="connsiteY21" fmla="*/ 806167 h 1027851"/>
                <a:gd name="connsiteX22" fmla="*/ 1814945 w 2202872"/>
                <a:gd name="connsiteY22" fmla="*/ 861585 h 1027851"/>
                <a:gd name="connsiteX23" fmla="*/ 1925781 w 2202872"/>
                <a:gd name="connsiteY23" fmla="*/ 903148 h 1027851"/>
                <a:gd name="connsiteX24" fmla="*/ 2036618 w 2202872"/>
                <a:gd name="connsiteY24" fmla="*/ 958567 h 1027851"/>
                <a:gd name="connsiteX25" fmla="*/ 2078181 w 2202872"/>
                <a:gd name="connsiteY25" fmla="*/ 972421 h 1027851"/>
                <a:gd name="connsiteX26" fmla="*/ 2105891 w 2202872"/>
                <a:gd name="connsiteY26" fmla="*/ 1000130 h 1027851"/>
                <a:gd name="connsiteX27" fmla="*/ 2202872 w 2202872"/>
                <a:gd name="connsiteY27"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60218 w 2202872"/>
                <a:gd name="connsiteY5" fmla="*/ 833876 h 1027851"/>
                <a:gd name="connsiteX6" fmla="*/ 429491 w 2202872"/>
                <a:gd name="connsiteY6" fmla="*/ 778457 h 1027851"/>
                <a:gd name="connsiteX7" fmla="*/ 471054 w 2202872"/>
                <a:gd name="connsiteY7" fmla="*/ 764603 h 1027851"/>
                <a:gd name="connsiteX8" fmla="*/ 554181 w 2202872"/>
                <a:gd name="connsiteY8" fmla="*/ 709185 h 1027851"/>
                <a:gd name="connsiteX9" fmla="*/ 623454 w 2202872"/>
                <a:gd name="connsiteY9" fmla="*/ 653767 h 1027851"/>
                <a:gd name="connsiteX10" fmla="*/ 734291 w 2202872"/>
                <a:gd name="connsiteY10" fmla="*/ 584494 h 1027851"/>
                <a:gd name="connsiteX11" fmla="*/ 803563 w 2202872"/>
                <a:gd name="connsiteY11" fmla="*/ 501367 h 1027851"/>
                <a:gd name="connsiteX12" fmla="*/ 831272 w 2202872"/>
                <a:gd name="connsiteY12" fmla="*/ 473657 h 1027851"/>
                <a:gd name="connsiteX13" fmla="*/ 886691 w 2202872"/>
                <a:gd name="connsiteY13" fmla="*/ 390530 h 1027851"/>
                <a:gd name="connsiteX14" fmla="*/ 928254 w 2202872"/>
                <a:gd name="connsiteY14" fmla="*/ 251985 h 1027851"/>
                <a:gd name="connsiteX15" fmla="*/ 955963 w 2202872"/>
                <a:gd name="connsiteY15" fmla="*/ 2603 h 1027851"/>
                <a:gd name="connsiteX16" fmla="*/ 1468580 w 2202872"/>
                <a:gd name="connsiteY16" fmla="*/ 2603 h 1027851"/>
                <a:gd name="connsiteX17" fmla="*/ 1496291 w 2202872"/>
                <a:gd name="connsiteY17" fmla="*/ 348966 h 1027851"/>
                <a:gd name="connsiteX18" fmla="*/ 1551709 w 2202872"/>
                <a:gd name="connsiteY18" fmla="*/ 570639 h 1027851"/>
                <a:gd name="connsiteX19" fmla="*/ 1620981 w 2202872"/>
                <a:gd name="connsiteY19" fmla="*/ 695330 h 1027851"/>
                <a:gd name="connsiteX20" fmla="*/ 1759527 w 2202872"/>
                <a:gd name="connsiteY20" fmla="*/ 806167 h 1027851"/>
                <a:gd name="connsiteX21" fmla="*/ 1814945 w 2202872"/>
                <a:gd name="connsiteY21" fmla="*/ 861585 h 1027851"/>
                <a:gd name="connsiteX22" fmla="*/ 1925781 w 2202872"/>
                <a:gd name="connsiteY22" fmla="*/ 903148 h 1027851"/>
                <a:gd name="connsiteX23" fmla="*/ 2036618 w 2202872"/>
                <a:gd name="connsiteY23" fmla="*/ 958567 h 1027851"/>
                <a:gd name="connsiteX24" fmla="*/ 2078181 w 2202872"/>
                <a:gd name="connsiteY24" fmla="*/ 972421 h 1027851"/>
                <a:gd name="connsiteX25" fmla="*/ 2105891 w 2202872"/>
                <a:gd name="connsiteY25" fmla="*/ 1000130 h 1027851"/>
                <a:gd name="connsiteX26" fmla="*/ 2202872 w 2202872"/>
                <a:gd name="connsiteY26" fmla="*/ 1027839 h 102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02872" h="1027851">
                  <a:moveTo>
                    <a:pt x="0" y="1027839"/>
                  </a:moveTo>
                  <a:cubicBezTo>
                    <a:pt x="23091" y="1018603"/>
                    <a:pt x="47439" y="1012039"/>
                    <a:pt x="69272" y="1000130"/>
                  </a:cubicBezTo>
                  <a:cubicBezTo>
                    <a:pt x="98508" y="984183"/>
                    <a:pt x="120807" y="955244"/>
                    <a:pt x="152400" y="944712"/>
                  </a:cubicBezTo>
                  <a:cubicBezTo>
                    <a:pt x="166254" y="940094"/>
                    <a:pt x="181197" y="937949"/>
                    <a:pt x="193963" y="930857"/>
                  </a:cubicBezTo>
                  <a:cubicBezTo>
                    <a:pt x="223074" y="914684"/>
                    <a:pt x="249382" y="891603"/>
                    <a:pt x="277091" y="875439"/>
                  </a:cubicBezTo>
                  <a:cubicBezTo>
                    <a:pt x="304800" y="859276"/>
                    <a:pt x="334818" y="850040"/>
                    <a:pt x="360218" y="833876"/>
                  </a:cubicBezTo>
                  <a:cubicBezTo>
                    <a:pt x="385618" y="817712"/>
                    <a:pt x="411018" y="790002"/>
                    <a:pt x="429491" y="778457"/>
                  </a:cubicBezTo>
                  <a:cubicBezTo>
                    <a:pt x="447964" y="766912"/>
                    <a:pt x="457200" y="769221"/>
                    <a:pt x="471054" y="764603"/>
                  </a:cubicBezTo>
                  <a:cubicBezTo>
                    <a:pt x="498763" y="746130"/>
                    <a:pt x="535708" y="736894"/>
                    <a:pt x="554181" y="709185"/>
                  </a:cubicBezTo>
                  <a:cubicBezTo>
                    <a:pt x="589992" y="655470"/>
                    <a:pt x="566094" y="672887"/>
                    <a:pt x="623454" y="653767"/>
                  </a:cubicBezTo>
                  <a:cubicBezTo>
                    <a:pt x="653472" y="632985"/>
                    <a:pt x="704273" y="609894"/>
                    <a:pt x="734291" y="584494"/>
                  </a:cubicBezTo>
                  <a:cubicBezTo>
                    <a:pt x="764309" y="559094"/>
                    <a:pt x="759974" y="555853"/>
                    <a:pt x="803563" y="501367"/>
                  </a:cubicBezTo>
                  <a:cubicBezTo>
                    <a:pt x="811723" y="491167"/>
                    <a:pt x="823435" y="484107"/>
                    <a:pt x="831272" y="473657"/>
                  </a:cubicBezTo>
                  <a:cubicBezTo>
                    <a:pt x="851253" y="447015"/>
                    <a:pt x="886691" y="390530"/>
                    <a:pt x="886691" y="390530"/>
                  </a:cubicBezTo>
                  <a:cubicBezTo>
                    <a:pt x="899011" y="353569"/>
                    <a:pt x="916709" y="316639"/>
                    <a:pt x="928254" y="251985"/>
                  </a:cubicBezTo>
                  <a:cubicBezTo>
                    <a:pt x="939799" y="187331"/>
                    <a:pt x="928120" y="185376"/>
                    <a:pt x="955963" y="2603"/>
                  </a:cubicBezTo>
                  <a:cubicBezTo>
                    <a:pt x="1076150" y="504"/>
                    <a:pt x="1371599" y="-2015"/>
                    <a:pt x="1468580" y="2603"/>
                  </a:cubicBezTo>
                  <a:cubicBezTo>
                    <a:pt x="1468580" y="159620"/>
                    <a:pt x="1482436" y="254293"/>
                    <a:pt x="1496291" y="348966"/>
                  </a:cubicBezTo>
                  <a:cubicBezTo>
                    <a:pt x="1510146" y="443639"/>
                    <a:pt x="1530927" y="512912"/>
                    <a:pt x="1551709" y="570639"/>
                  </a:cubicBezTo>
                  <a:cubicBezTo>
                    <a:pt x="1572491" y="628366"/>
                    <a:pt x="1586345" y="656075"/>
                    <a:pt x="1620981" y="695330"/>
                  </a:cubicBezTo>
                  <a:cubicBezTo>
                    <a:pt x="1655617" y="734585"/>
                    <a:pt x="1727200" y="778458"/>
                    <a:pt x="1759527" y="806167"/>
                  </a:cubicBezTo>
                  <a:cubicBezTo>
                    <a:pt x="1791854" y="833876"/>
                    <a:pt x="1787236" y="845422"/>
                    <a:pt x="1814945" y="861585"/>
                  </a:cubicBezTo>
                  <a:cubicBezTo>
                    <a:pt x="1842654" y="877748"/>
                    <a:pt x="1792136" y="876420"/>
                    <a:pt x="1925781" y="903148"/>
                  </a:cubicBezTo>
                  <a:cubicBezTo>
                    <a:pt x="1974144" y="951509"/>
                    <a:pt x="1941100" y="926727"/>
                    <a:pt x="2036618" y="958567"/>
                  </a:cubicBezTo>
                  <a:lnTo>
                    <a:pt x="2078181" y="972421"/>
                  </a:lnTo>
                  <a:cubicBezTo>
                    <a:pt x="2087418" y="981657"/>
                    <a:pt x="2094208" y="994288"/>
                    <a:pt x="2105891" y="1000130"/>
                  </a:cubicBezTo>
                  <a:cubicBezTo>
                    <a:pt x="2164230" y="1029299"/>
                    <a:pt x="2164422" y="1027839"/>
                    <a:pt x="2202872" y="1027839"/>
                  </a:cubicBezTo>
                </a:path>
              </a:pathLst>
            </a:custGeom>
            <a:solidFill>
              <a:schemeClr val="accent1"/>
            </a:solidFill>
            <a:ln w="508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27" name="Group 26"/>
          <p:cNvGrpSpPr/>
          <p:nvPr/>
        </p:nvGrpSpPr>
        <p:grpSpPr>
          <a:xfrm>
            <a:off x="3296829" y="914400"/>
            <a:ext cx="1803854" cy="1125959"/>
            <a:chOff x="1230466" y="1066965"/>
            <a:chExt cx="2202872" cy="1676235"/>
          </a:xfrm>
        </p:grpSpPr>
        <p:sp>
          <p:nvSpPr>
            <p:cNvPr id="28" name="Rectangle 27"/>
            <p:cNvSpPr/>
            <p:nvPr/>
          </p:nvSpPr>
          <p:spPr>
            <a:xfrm>
              <a:off x="1295400" y="2057400"/>
              <a:ext cx="2133600" cy="685800"/>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1230466" y="1066965"/>
              <a:ext cx="2202872" cy="1027851"/>
            </a:xfrm>
            <a:custGeom>
              <a:avLst/>
              <a:gdLst>
                <a:gd name="connsiteX0" fmla="*/ 0 w 2202872"/>
                <a:gd name="connsiteY0" fmla="*/ 1039321 h 1039333"/>
                <a:gd name="connsiteX1" fmla="*/ 69272 w 2202872"/>
                <a:gd name="connsiteY1" fmla="*/ 1011612 h 1039333"/>
                <a:gd name="connsiteX2" fmla="*/ 152400 w 2202872"/>
                <a:gd name="connsiteY2" fmla="*/ 956194 h 1039333"/>
                <a:gd name="connsiteX3" fmla="*/ 193963 w 2202872"/>
                <a:gd name="connsiteY3" fmla="*/ 942339 h 1039333"/>
                <a:gd name="connsiteX4" fmla="*/ 277091 w 2202872"/>
                <a:gd name="connsiteY4" fmla="*/ 886921 h 1039333"/>
                <a:gd name="connsiteX5" fmla="*/ 318654 w 2202872"/>
                <a:gd name="connsiteY5" fmla="*/ 859212 h 1039333"/>
                <a:gd name="connsiteX6" fmla="*/ 360218 w 2202872"/>
                <a:gd name="connsiteY6" fmla="*/ 845358 h 1039333"/>
                <a:gd name="connsiteX7" fmla="*/ 401781 w 2202872"/>
                <a:gd name="connsiteY7" fmla="*/ 817649 h 1039333"/>
                <a:gd name="connsiteX8" fmla="*/ 429491 w 2202872"/>
                <a:gd name="connsiteY8" fmla="*/ 789939 h 1039333"/>
                <a:gd name="connsiteX9" fmla="*/ 471054 w 2202872"/>
                <a:gd name="connsiteY9" fmla="*/ 776085 h 1039333"/>
                <a:gd name="connsiteX10" fmla="*/ 554181 w 2202872"/>
                <a:gd name="connsiteY10" fmla="*/ 720667 h 1039333"/>
                <a:gd name="connsiteX11" fmla="*/ 623454 w 2202872"/>
                <a:gd name="connsiteY11" fmla="*/ 665249 h 1039333"/>
                <a:gd name="connsiteX12" fmla="*/ 651163 w 2202872"/>
                <a:gd name="connsiteY12" fmla="*/ 637539 h 1039333"/>
                <a:gd name="connsiteX13" fmla="*/ 734291 w 2202872"/>
                <a:gd name="connsiteY13" fmla="*/ 595976 h 1039333"/>
                <a:gd name="connsiteX14" fmla="*/ 803563 w 2202872"/>
                <a:gd name="connsiteY14" fmla="*/ 512849 h 1039333"/>
                <a:gd name="connsiteX15" fmla="*/ 831272 w 2202872"/>
                <a:gd name="connsiteY15" fmla="*/ 485139 h 1039333"/>
                <a:gd name="connsiteX16" fmla="*/ 886691 w 2202872"/>
                <a:gd name="connsiteY16" fmla="*/ 402012 h 1039333"/>
                <a:gd name="connsiteX17" fmla="*/ 928254 w 2202872"/>
                <a:gd name="connsiteY17" fmla="*/ 263467 h 1039333"/>
                <a:gd name="connsiteX18" fmla="*/ 942109 w 2202872"/>
                <a:gd name="connsiteY18" fmla="*/ 152630 h 1039333"/>
                <a:gd name="connsiteX19" fmla="*/ 955963 w 2202872"/>
                <a:gd name="connsiteY19" fmla="*/ 14085 h 1039333"/>
                <a:gd name="connsiteX20" fmla="*/ 1039091 w 2202872"/>
                <a:gd name="connsiteY20" fmla="*/ 230 h 1039333"/>
                <a:gd name="connsiteX21" fmla="*/ 1288472 w 2202872"/>
                <a:gd name="connsiteY21" fmla="*/ 14085 h 1039333"/>
                <a:gd name="connsiteX22" fmla="*/ 1440872 w 2202872"/>
                <a:gd name="connsiteY22" fmla="*/ 41794 h 1039333"/>
                <a:gd name="connsiteX23" fmla="*/ 1454727 w 2202872"/>
                <a:gd name="connsiteY23" fmla="*/ 374303 h 1039333"/>
                <a:gd name="connsiteX24" fmla="*/ 1482436 w 2202872"/>
                <a:gd name="connsiteY24" fmla="*/ 457430 h 1039333"/>
                <a:gd name="connsiteX25" fmla="*/ 1551709 w 2202872"/>
                <a:gd name="connsiteY25" fmla="*/ 582121 h 1039333"/>
                <a:gd name="connsiteX26" fmla="*/ 1593272 w 2202872"/>
                <a:gd name="connsiteY26" fmla="*/ 595976 h 1039333"/>
                <a:gd name="connsiteX27" fmla="*/ 1620981 w 2202872"/>
                <a:gd name="connsiteY27" fmla="*/ 706812 h 1039333"/>
                <a:gd name="connsiteX28" fmla="*/ 1731818 w 2202872"/>
                <a:gd name="connsiteY28" fmla="*/ 789939 h 1039333"/>
                <a:gd name="connsiteX29" fmla="*/ 1759527 w 2202872"/>
                <a:gd name="connsiteY29" fmla="*/ 817649 h 1039333"/>
                <a:gd name="connsiteX30" fmla="*/ 1773381 w 2202872"/>
                <a:gd name="connsiteY30" fmla="*/ 859212 h 1039333"/>
                <a:gd name="connsiteX31" fmla="*/ 1814945 w 2202872"/>
                <a:gd name="connsiteY31" fmla="*/ 873067 h 1039333"/>
                <a:gd name="connsiteX32" fmla="*/ 1925781 w 2202872"/>
                <a:gd name="connsiteY32" fmla="*/ 914630 h 1039333"/>
                <a:gd name="connsiteX33" fmla="*/ 2036618 w 2202872"/>
                <a:gd name="connsiteY33" fmla="*/ 970049 h 1039333"/>
                <a:gd name="connsiteX34" fmla="*/ 2078181 w 2202872"/>
                <a:gd name="connsiteY34" fmla="*/ 983903 h 1039333"/>
                <a:gd name="connsiteX35" fmla="*/ 2105891 w 2202872"/>
                <a:gd name="connsiteY35" fmla="*/ 1011612 h 1039333"/>
                <a:gd name="connsiteX36" fmla="*/ 2202872 w 2202872"/>
                <a:gd name="connsiteY36" fmla="*/ 1039321 h 1039333"/>
                <a:gd name="connsiteX0" fmla="*/ 0 w 2202872"/>
                <a:gd name="connsiteY0" fmla="*/ 1039321 h 1039333"/>
                <a:gd name="connsiteX1" fmla="*/ 69272 w 2202872"/>
                <a:gd name="connsiteY1" fmla="*/ 1011612 h 1039333"/>
                <a:gd name="connsiteX2" fmla="*/ 152400 w 2202872"/>
                <a:gd name="connsiteY2" fmla="*/ 956194 h 1039333"/>
                <a:gd name="connsiteX3" fmla="*/ 193963 w 2202872"/>
                <a:gd name="connsiteY3" fmla="*/ 942339 h 1039333"/>
                <a:gd name="connsiteX4" fmla="*/ 277091 w 2202872"/>
                <a:gd name="connsiteY4" fmla="*/ 886921 h 1039333"/>
                <a:gd name="connsiteX5" fmla="*/ 318654 w 2202872"/>
                <a:gd name="connsiteY5" fmla="*/ 859212 h 1039333"/>
                <a:gd name="connsiteX6" fmla="*/ 360218 w 2202872"/>
                <a:gd name="connsiteY6" fmla="*/ 845358 h 1039333"/>
                <a:gd name="connsiteX7" fmla="*/ 401781 w 2202872"/>
                <a:gd name="connsiteY7" fmla="*/ 817649 h 1039333"/>
                <a:gd name="connsiteX8" fmla="*/ 429491 w 2202872"/>
                <a:gd name="connsiteY8" fmla="*/ 789939 h 1039333"/>
                <a:gd name="connsiteX9" fmla="*/ 471054 w 2202872"/>
                <a:gd name="connsiteY9" fmla="*/ 776085 h 1039333"/>
                <a:gd name="connsiteX10" fmla="*/ 554181 w 2202872"/>
                <a:gd name="connsiteY10" fmla="*/ 720667 h 1039333"/>
                <a:gd name="connsiteX11" fmla="*/ 623454 w 2202872"/>
                <a:gd name="connsiteY11" fmla="*/ 665249 h 1039333"/>
                <a:gd name="connsiteX12" fmla="*/ 651163 w 2202872"/>
                <a:gd name="connsiteY12" fmla="*/ 637539 h 1039333"/>
                <a:gd name="connsiteX13" fmla="*/ 734291 w 2202872"/>
                <a:gd name="connsiteY13" fmla="*/ 595976 h 1039333"/>
                <a:gd name="connsiteX14" fmla="*/ 803563 w 2202872"/>
                <a:gd name="connsiteY14" fmla="*/ 512849 h 1039333"/>
                <a:gd name="connsiteX15" fmla="*/ 831272 w 2202872"/>
                <a:gd name="connsiteY15" fmla="*/ 485139 h 1039333"/>
                <a:gd name="connsiteX16" fmla="*/ 886691 w 2202872"/>
                <a:gd name="connsiteY16" fmla="*/ 402012 h 1039333"/>
                <a:gd name="connsiteX17" fmla="*/ 928254 w 2202872"/>
                <a:gd name="connsiteY17" fmla="*/ 263467 h 1039333"/>
                <a:gd name="connsiteX18" fmla="*/ 942109 w 2202872"/>
                <a:gd name="connsiteY18" fmla="*/ 152630 h 1039333"/>
                <a:gd name="connsiteX19" fmla="*/ 955963 w 2202872"/>
                <a:gd name="connsiteY19" fmla="*/ 14085 h 1039333"/>
                <a:gd name="connsiteX20" fmla="*/ 1039091 w 2202872"/>
                <a:gd name="connsiteY20" fmla="*/ 230 h 1039333"/>
                <a:gd name="connsiteX21" fmla="*/ 1288472 w 2202872"/>
                <a:gd name="connsiteY21" fmla="*/ 14085 h 1039333"/>
                <a:gd name="connsiteX22" fmla="*/ 1440872 w 2202872"/>
                <a:gd name="connsiteY22" fmla="*/ 41794 h 1039333"/>
                <a:gd name="connsiteX23" fmla="*/ 1454727 w 2202872"/>
                <a:gd name="connsiteY23" fmla="*/ 374303 h 1039333"/>
                <a:gd name="connsiteX24" fmla="*/ 1482436 w 2202872"/>
                <a:gd name="connsiteY24" fmla="*/ 457430 h 1039333"/>
                <a:gd name="connsiteX25" fmla="*/ 1551709 w 2202872"/>
                <a:gd name="connsiteY25" fmla="*/ 582121 h 1039333"/>
                <a:gd name="connsiteX26" fmla="*/ 1620981 w 2202872"/>
                <a:gd name="connsiteY26" fmla="*/ 706812 h 1039333"/>
                <a:gd name="connsiteX27" fmla="*/ 1731818 w 2202872"/>
                <a:gd name="connsiteY27" fmla="*/ 789939 h 1039333"/>
                <a:gd name="connsiteX28" fmla="*/ 1759527 w 2202872"/>
                <a:gd name="connsiteY28" fmla="*/ 817649 h 1039333"/>
                <a:gd name="connsiteX29" fmla="*/ 1773381 w 2202872"/>
                <a:gd name="connsiteY29" fmla="*/ 859212 h 1039333"/>
                <a:gd name="connsiteX30" fmla="*/ 1814945 w 2202872"/>
                <a:gd name="connsiteY30" fmla="*/ 873067 h 1039333"/>
                <a:gd name="connsiteX31" fmla="*/ 1925781 w 2202872"/>
                <a:gd name="connsiteY31" fmla="*/ 914630 h 1039333"/>
                <a:gd name="connsiteX32" fmla="*/ 2036618 w 2202872"/>
                <a:gd name="connsiteY32" fmla="*/ 970049 h 1039333"/>
                <a:gd name="connsiteX33" fmla="*/ 2078181 w 2202872"/>
                <a:gd name="connsiteY33" fmla="*/ 983903 h 1039333"/>
                <a:gd name="connsiteX34" fmla="*/ 2105891 w 2202872"/>
                <a:gd name="connsiteY34" fmla="*/ 1011612 h 1039333"/>
                <a:gd name="connsiteX35" fmla="*/ 2202872 w 2202872"/>
                <a:gd name="connsiteY35" fmla="*/ 1039321 h 1039333"/>
                <a:gd name="connsiteX0" fmla="*/ 0 w 2202872"/>
                <a:gd name="connsiteY0" fmla="*/ 1053846 h 1053858"/>
                <a:gd name="connsiteX1" fmla="*/ 69272 w 2202872"/>
                <a:gd name="connsiteY1" fmla="*/ 1026137 h 1053858"/>
                <a:gd name="connsiteX2" fmla="*/ 152400 w 2202872"/>
                <a:gd name="connsiteY2" fmla="*/ 970719 h 1053858"/>
                <a:gd name="connsiteX3" fmla="*/ 193963 w 2202872"/>
                <a:gd name="connsiteY3" fmla="*/ 956864 h 1053858"/>
                <a:gd name="connsiteX4" fmla="*/ 277091 w 2202872"/>
                <a:gd name="connsiteY4" fmla="*/ 901446 h 1053858"/>
                <a:gd name="connsiteX5" fmla="*/ 318654 w 2202872"/>
                <a:gd name="connsiteY5" fmla="*/ 873737 h 1053858"/>
                <a:gd name="connsiteX6" fmla="*/ 360218 w 2202872"/>
                <a:gd name="connsiteY6" fmla="*/ 859883 h 1053858"/>
                <a:gd name="connsiteX7" fmla="*/ 401781 w 2202872"/>
                <a:gd name="connsiteY7" fmla="*/ 832174 h 1053858"/>
                <a:gd name="connsiteX8" fmla="*/ 429491 w 2202872"/>
                <a:gd name="connsiteY8" fmla="*/ 804464 h 1053858"/>
                <a:gd name="connsiteX9" fmla="*/ 471054 w 2202872"/>
                <a:gd name="connsiteY9" fmla="*/ 790610 h 1053858"/>
                <a:gd name="connsiteX10" fmla="*/ 554181 w 2202872"/>
                <a:gd name="connsiteY10" fmla="*/ 735192 h 1053858"/>
                <a:gd name="connsiteX11" fmla="*/ 623454 w 2202872"/>
                <a:gd name="connsiteY11" fmla="*/ 679774 h 1053858"/>
                <a:gd name="connsiteX12" fmla="*/ 651163 w 2202872"/>
                <a:gd name="connsiteY12" fmla="*/ 652064 h 1053858"/>
                <a:gd name="connsiteX13" fmla="*/ 734291 w 2202872"/>
                <a:gd name="connsiteY13" fmla="*/ 610501 h 1053858"/>
                <a:gd name="connsiteX14" fmla="*/ 803563 w 2202872"/>
                <a:gd name="connsiteY14" fmla="*/ 527374 h 1053858"/>
                <a:gd name="connsiteX15" fmla="*/ 831272 w 2202872"/>
                <a:gd name="connsiteY15" fmla="*/ 499664 h 1053858"/>
                <a:gd name="connsiteX16" fmla="*/ 886691 w 2202872"/>
                <a:gd name="connsiteY16" fmla="*/ 416537 h 1053858"/>
                <a:gd name="connsiteX17" fmla="*/ 928254 w 2202872"/>
                <a:gd name="connsiteY17" fmla="*/ 277992 h 1053858"/>
                <a:gd name="connsiteX18" fmla="*/ 942109 w 2202872"/>
                <a:gd name="connsiteY18" fmla="*/ 167155 h 1053858"/>
                <a:gd name="connsiteX19" fmla="*/ 955963 w 2202872"/>
                <a:gd name="connsiteY19" fmla="*/ 28610 h 1053858"/>
                <a:gd name="connsiteX20" fmla="*/ 1039091 w 2202872"/>
                <a:gd name="connsiteY20" fmla="*/ 14755 h 1053858"/>
                <a:gd name="connsiteX21" fmla="*/ 1288472 w 2202872"/>
                <a:gd name="connsiteY21" fmla="*/ 28610 h 1053858"/>
                <a:gd name="connsiteX22" fmla="*/ 1440872 w 2202872"/>
                <a:gd name="connsiteY22" fmla="*/ 901 h 1053858"/>
                <a:gd name="connsiteX23" fmla="*/ 1454727 w 2202872"/>
                <a:gd name="connsiteY23" fmla="*/ 388828 h 1053858"/>
                <a:gd name="connsiteX24" fmla="*/ 1482436 w 2202872"/>
                <a:gd name="connsiteY24" fmla="*/ 471955 h 1053858"/>
                <a:gd name="connsiteX25" fmla="*/ 1551709 w 2202872"/>
                <a:gd name="connsiteY25" fmla="*/ 596646 h 1053858"/>
                <a:gd name="connsiteX26" fmla="*/ 1620981 w 2202872"/>
                <a:gd name="connsiteY26" fmla="*/ 721337 h 1053858"/>
                <a:gd name="connsiteX27" fmla="*/ 1731818 w 2202872"/>
                <a:gd name="connsiteY27" fmla="*/ 804464 h 1053858"/>
                <a:gd name="connsiteX28" fmla="*/ 1759527 w 2202872"/>
                <a:gd name="connsiteY28" fmla="*/ 832174 h 1053858"/>
                <a:gd name="connsiteX29" fmla="*/ 1773381 w 2202872"/>
                <a:gd name="connsiteY29" fmla="*/ 873737 h 1053858"/>
                <a:gd name="connsiteX30" fmla="*/ 1814945 w 2202872"/>
                <a:gd name="connsiteY30" fmla="*/ 887592 h 1053858"/>
                <a:gd name="connsiteX31" fmla="*/ 1925781 w 2202872"/>
                <a:gd name="connsiteY31" fmla="*/ 929155 h 1053858"/>
                <a:gd name="connsiteX32" fmla="*/ 2036618 w 2202872"/>
                <a:gd name="connsiteY32" fmla="*/ 984574 h 1053858"/>
                <a:gd name="connsiteX33" fmla="*/ 2078181 w 2202872"/>
                <a:gd name="connsiteY33" fmla="*/ 998428 h 1053858"/>
                <a:gd name="connsiteX34" fmla="*/ 2105891 w 2202872"/>
                <a:gd name="connsiteY34" fmla="*/ 1026137 h 1053858"/>
                <a:gd name="connsiteX35" fmla="*/ 2202872 w 2202872"/>
                <a:gd name="connsiteY35" fmla="*/ 1053846 h 1053858"/>
                <a:gd name="connsiteX0" fmla="*/ 0 w 2202872"/>
                <a:gd name="connsiteY0" fmla="*/ 1078319 h 1078331"/>
                <a:gd name="connsiteX1" fmla="*/ 69272 w 2202872"/>
                <a:gd name="connsiteY1" fmla="*/ 1050610 h 1078331"/>
                <a:gd name="connsiteX2" fmla="*/ 152400 w 2202872"/>
                <a:gd name="connsiteY2" fmla="*/ 995192 h 1078331"/>
                <a:gd name="connsiteX3" fmla="*/ 193963 w 2202872"/>
                <a:gd name="connsiteY3" fmla="*/ 981337 h 1078331"/>
                <a:gd name="connsiteX4" fmla="*/ 277091 w 2202872"/>
                <a:gd name="connsiteY4" fmla="*/ 925919 h 1078331"/>
                <a:gd name="connsiteX5" fmla="*/ 318654 w 2202872"/>
                <a:gd name="connsiteY5" fmla="*/ 898210 h 1078331"/>
                <a:gd name="connsiteX6" fmla="*/ 360218 w 2202872"/>
                <a:gd name="connsiteY6" fmla="*/ 884356 h 1078331"/>
                <a:gd name="connsiteX7" fmla="*/ 401781 w 2202872"/>
                <a:gd name="connsiteY7" fmla="*/ 856647 h 1078331"/>
                <a:gd name="connsiteX8" fmla="*/ 429491 w 2202872"/>
                <a:gd name="connsiteY8" fmla="*/ 828937 h 1078331"/>
                <a:gd name="connsiteX9" fmla="*/ 471054 w 2202872"/>
                <a:gd name="connsiteY9" fmla="*/ 815083 h 1078331"/>
                <a:gd name="connsiteX10" fmla="*/ 554181 w 2202872"/>
                <a:gd name="connsiteY10" fmla="*/ 759665 h 1078331"/>
                <a:gd name="connsiteX11" fmla="*/ 623454 w 2202872"/>
                <a:gd name="connsiteY11" fmla="*/ 704247 h 1078331"/>
                <a:gd name="connsiteX12" fmla="*/ 651163 w 2202872"/>
                <a:gd name="connsiteY12" fmla="*/ 676537 h 1078331"/>
                <a:gd name="connsiteX13" fmla="*/ 734291 w 2202872"/>
                <a:gd name="connsiteY13" fmla="*/ 634974 h 1078331"/>
                <a:gd name="connsiteX14" fmla="*/ 803563 w 2202872"/>
                <a:gd name="connsiteY14" fmla="*/ 551847 h 1078331"/>
                <a:gd name="connsiteX15" fmla="*/ 831272 w 2202872"/>
                <a:gd name="connsiteY15" fmla="*/ 524137 h 1078331"/>
                <a:gd name="connsiteX16" fmla="*/ 886691 w 2202872"/>
                <a:gd name="connsiteY16" fmla="*/ 441010 h 1078331"/>
                <a:gd name="connsiteX17" fmla="*/ 928254 w 2202872"/>
                <a:gd name="connsiteY17" fmla="*/ 302465 h 1078331"/>
                <a:gd name="connsiteX18" fmla="*/ 942109 w 2202872"/>
                <a:gd name="connsiteY18" fmla="*/ 191628 h 1078331"/>
                <a:gd name="connsiteX19" fmla="*/ 955963 w 2202872"/>
                <a:gd name="connsiteY19" fmla="*/ 53083 h 1078331"/>
                <a:gd name="connsiteX20" fmla="*/ 1039091 w 2202872"/>
                <a:gd name="connsiteY20" fmla="*/ 39228 h 1078331"/>
                <a:gd name="connsiteX21" fmla="*/ 1440872 w 2202872"/>
                <a:gd name="connsiteY21" fmla="*/ 25374 h 1078331"/>
                <a:gd name="connsiteX22" fmla="*/ 1454727 w 2202872"/>
                <a:gd name="connsiteY22" fmla="*/ 413301 h 1078331"/>
                <a:gd name="connsiteX23" fmla="*/ 1482436 w 2202872"/>
                <a:gd name="connsiteY23" fmla="*/ 496428 h 1078331"/>
                <a:gd name="connsiteX24" fmla="*/ 1551709 w 2202872"/>
                <a:gd name="connsiteY24" fmla="*/ 621119 h 1078331"/>
                <a:gd name="connsiteX25" fmla="*/ 1620981 w 2202872"/>
                <a:gd name="connsiteY25" fmla="*/ 745810 h 1078331"/>
                <a:gd name="connsiteX26" fmla="*/ 1731818 w 2202872"/>
                <a:gd name="connsiteY26" fmla="*/ 828937 h 1078331"/>
                <a:gd name="connsiteX27" fmla="*/ 1759527 w 2202872"/>
                <a:gd name="connsiteY27" fmla="*/ 856647 h 1078331"/>
                <a:gd name="connsiteX28" fmla="*/ 1773381 w 2202872"/>
                <a:gd name="connsiteY28" fmla="*/ 898210 h 1078331"/>
                <a:gd name="connsiteX29" fmla="*/ 1814945 w 2202872"/>
                <a:gd name="connsiteY29" fmla="*/ 912065 h 1078331"/>
                <a:gd name="connsiteX30" fmla="*/ 1925781 w 2202872"/>
                <a:gd name="connsiteY30" fmla="*/ 953628 h 1078331"/>
                <a:gd name="connsiteX31" fmla="*/ 2036618 w 2202872"/>
                <a:gd name="connsiteY31" fmla="*/ 1009047 h 1078331"/>
                <a:gd name="connsiteX32" fmla="*/ 2078181 w 2202872"/>
                <a:gd name="connsiteY32" fmla="*/ 1022901 h 1078331"/>
                <a:gd name="connsiteX33" fmla="*/ 2105891 w 2202872"/>
                <a:gd name="connsiteY33" fmla="*/ 1050610 h 1078331"/>
                <a:gd name="connsiteX34" fmla="*/ 2202872 w 2202872"/>
                <a:gd name="connsiteY34" fmla="*/ 1078319 h 1078331"/>
                <a:gd name="connsiteX0" fmla="*/ 0 w 2202872"/>
                <a:gd name="connsiteY0" fmla="*/ 1044421 h 1044433"/>
                <a:gd name="connsiteX1" fmla="*/ 69272 w 2202872"/>
                <a:gd name="connsiteY1" fmla="*/ 1016712 h 1044433"/>
                <a:gd name="connsiteX2" fmla="*/ 152400 w 2202872"/>
                <a:gd name="connsiteY2" fmla="*/ 961294 h 1044433"/>
                <a:gd name="connsiteX3" fmla="*/ 193963 w 2202872"/>
                <a:gd name="connsiteY3" fmla="*/ 947439 h 1044433"/>
                <a:gd name="connsiteX4" fmla="*/ 277091 w 2202872"/>
                <a:gd name="connsiteY4" fmla="*/ 892021 h 1044433"/>
                <a:gd name="connsiteX5" fmla="*/ 318654 w 2202872"/>
                <a:gd name="connsiteY5" fmla="*/ 864312 h 1044433"/>
                <a:gd name="connsiteX6" fmla="*/ 360218 w 2202872"/>
                <a:gd name="connsiteY6" fmla="*/ 850458 h 1044433"/>
                <a:gd name="connsiteX7" fmla="*/ 401781 w 2202872"/>
                <a:gd name="connsiteY7" fmla="*/ 822749 h 1044433"/>
                <a:gd name="connsiteX8" fmla="*/ 429491 w 2202872"/>
                <a:gd name="connsiteY8" fmla="*/ 795039 h 1044433"/>
                <a:gd name="connsiteX9" fmla="*/ 471054 w 2202872"/>
                <a:gd name="connsiteY9" fmla="*/ 781185 h 1044433"/>
                <a:gd name="connsiteX10" fmla="*/ 554181 w 2202872"/>
                <a:gd name="connsiteY10" fmla="*/ 725767 h 1044433"/>
                <a:gd name="connsiteX11" fmla="*/ 623454 w 2202872"/>
                <a:gd name="connsiteY11" fmla="*/ 670349 h 1044433"/>
                <a:gd name="connsiteX12" fmla="*/ 651163 w 2202872"/>
                <a:gd name="connsiteY12" fmla="*/ 642639 h 1044433"/>
                <a:gd name="connsiteX13" fmla="*/ 734291 w 2202872"/>
                <a:gd name="connsiteY13" fmla="*/ 601076 h 1044433"/>
                <a:gd name="connsiteX14" fmla="*/ 803563 w 2202872"/>
                <a:gd name="connsiteY14" fmla="*/ 517949 h 1044433"/>
                <a:gd name="connsiteX15" fmla="*/ 831272 w 2202872"/>
                <a:gd name="connsiteY15" fmla="*/ 490239 h 1044433"/>
                <a:gd name="connsiteX16" fmla="*/ 886691 w 2202872"/>
                <a:gd name="connsiteY16" fmla="*/ 407112 h 1044433"/>
                <a:gd name="connsiteX17" fmla="*/ 928254 w 2202872"/>
                <a:gd name="connsiteY17" fmla="*/ 268567 h 1044433"/>
                <a:gd name="connsiteX18" fmla="*/ 942109 w 2202872"/>
                <a:gd name="connsiteY18" fmla="*/ 157730 h 1044433"/>
                <a:gd name="connsiteX19" fmla="*/ 955963 w 2202872"/>
                <a:gd name="connsiteY19" fmla="*/ 19185 h 1044433"/>
                <a:gd name="connsiteX20" fmla="*/ 1039091 w 2202872"/>
                <a:gd name="connsiteY20" fmla="*/ 5330 h 1044433"/>
                <a:gd name="connsiteX21" fmla="*/ 1427017 w 2202872"/>
                <a:gd name="connsiteY21" fmla="*/ 46894 h 1044433"/>
                <a:gd name="connsiteX22" fmla="*/ 1454727 w 2202872"/>
                <a:gd name="connsiteY22" fmla="*/ 379403 h 1044433"/>
                <a:gd name="connsiteX23" fmla="*/ 1482436 w 2202872"/>
                <a:gd name="connsiteY23" fmla="*/ 462530 h 1044433"/>
                <a:gd name="connsiteX24" fmla="*/ 1551709 w 2202872"/>
                <a:gd name="connsiteY24" fmla="*/ 587221 h 1044433"/>
                <a:gd name="connsiteX25" fmla="*/ 1620981 w 2202872"/>
                <a:gd name="connsiteY25" fmla="*/ 711912 h 1044433"/>
                <a:gd name="connsiteX26" fmla="*/ 1731818 w 2202872"/>
                <a:gd name="connsiteY26" fmla="*/ 795039 h 1044433"/>
                <a:gd name="connsiteX27" fmla="*/ 1759527 w 2202872"/>
                <a:gd name="connsiteY27" fmla="*/ 822749 h 1044433"/>
                <a:gd name="connsiteX28" fmla="*/ 1773381 w 2202872"/>
                <a:gd name="connsiteY28" fmla="*/ 864312 h 1044433"/>
                <a:gd name="connsiteX29" fmla="*/ 1814945 w 2202872"/>
                <a:gd name="connsiteY29" fmla="*/ 878167 h 1044433"/>
                <a:gd name="connsiteX30" fmla="*/ 1925781 w 2202872"/>
                <a:gd name="connsiteY30" fmla="*/ 919730 h 1044433"/>
                <a:gd name="connsiteX31" fmla="*/ 2036618 w 2202872"/>
                <a:gd name="connsiteY31" fmla="*/ 975149 h 1044433"/>
                <a:gd name="connsiteX32" fmla="*/ 2078181 w 2202872"/>
                <a:gd name="connsiteY32" fmla="*/ 989003 h 1044433"/>
                <a:gd name="connsiteX33" fmla="*/ 2105891 w 2202872"/>
                <a:gd name="connsiteY33" fmla="*/ 1016712 h 1044433"/>
                <a:gd name="connsiteX34" fmla="*/ 2202872 w 2202872"/>
                <a:gd name="connsiteY34" fmla="*/ 1044421 h 1044433"/>
                <a:gd name="connsiteX0" fmla="*/ 0 w 2202872"/>
                <a:gd name="connsiteY0" fmla="*/ 1044421 h 1044433"/>
                <a:gd name="connsiteX1" fmla="*/ 69272 w 2202872"/>
                <a:gd name="connsiteY1" fmla="*/ 1016712 h 1044433"/>
                <a:gd name="connsiteX2" fmla="*/ 152400 w 2202872"/>
                <a:gd name="connsiteY2" fmla="*/ 961294 h 1044433"/>
                <a:gd name="connsiteX3" fmla="*/ 193963 w 2202872"/>
                <a:gd name="connsiteY3" fmla="*/ 947439 h 1044433"/>
                <a:gd name="connsiteX4" fmla="*/ 277091 w 2202872"/>
                <a:gd name="connsiteY4" fmla="*/ 892021 h 1044433"/>
                <a:gd name="connsiteX5" fmla="*/ 318654 w 2202872"/>
                <a:gd name="connsiteY5" fmla="*/ 864312 h 1044433"/>
                <a:gd name="connsiteX6" fmla="*/ 360218 w 2202872"/>
                <a:gd name="connsiteY6" fmla="*/ 850458 h 1044433"/>
                <a:gd name="connsiteX7" fmla="*/ 401781 w 2202872"/>
                <a:gd name="connsiteY7" fmla="*/ 822749 h 1044433"/>
                <a:gd name="connsiteX8" fmla="*/ 429491 w 2202872"/>
                <a:gd name="connsiteY8" fmla="*/ 795039 h 1044433"/>
                <a:gd name="connsiteX9" fmla="*/ 471054 w 2202872"/>
                <a:gd name="connsiteY9" fmla="*/ 781185 h 1044433"/>
                <a:gd name="connsiteX10" fmla="*/ 554181 w 2202872"/>
                <a:gd name="connsiteY10" fmla="*/ 725767 h 1044433"/>
                <a:gd name="connsiteX11" fmla="*/ 623454 w 2202872"/>
                <a:gd name="connsiteY11" fmla="*/ 670349 h 1044433"/>
                <a:gd name="connsiteX12" fmla="*/ 651163 w 2202872"/>
                <a:gd name="connsiteY12" fmla="*/ 642639 h 1044433"/>
                <a:gd name="connsiteX13" fmla="*/ 734291 w 2202872"/>
                <a:gd name="connsiteY13" fmla="*/ 601076 h 1044433"/>
                <a:gd name="connsiteX14" fmla="*/ 803563 w 2202872"/>
                <a:gd name="connsiteY14" fmla="*/ 517949 h 1044433"/>
                <a:gd name="connsiteX15" fmla="*/ 831272 w 2202872"/>
                <a:gd name="connsiteY15" fmla="*/ 490239 h 1044433"/>
                <a:gd name="connsiteX16" fmla="*/ 886691 w 2202872"/>
                <a:gd name="connsiteY16" fmla="*/ 407112 h 1044433"/>
                <a:gd name="connsiteX17" fmla="*/ 928254 w 2202872"/>
                <a:gd name="connsiteY17" fmla="*/ 268567 h 1044433"/>
                <a:gd name="connsiteX18" fmla="*/ 942109 w 2202872"/>
                <a:gd name="connsiteY18" fmla="*/ 157730 h 1044433"/>
                <a:gd name="connsiteX19" fmla="*/ 955963 w 2202872"/>
                <a:gd name="connsiteY19" fmla="*/ 19185 h 1044433"/>
                <a:gd name="connsiteX20" fmla="*/ 1039091 w 2202872"/>
                <a:gd name="connsiteY20" fmla="*/ 5330 h 1044433"/>
                <a:gd name="connsiteX21" fmla="*/ 1427017 w 2202872"/>
                <a:gd name="connsiteY21" fmla="*/ 46894 h 1044433"/>
                <a:gd name="connsiteX22" fmla="*/ 1454727 w 2202872"/>
                <a:gd name="connsiteY22" fmla="*/ 379403 h 1044433"/>
                <a:gd name="connsiteX23" fmla="*/ 1482436 w 2202872"/>
                <a:gd name="connsiteY23" fmla="*/ 462530 h 1044433"/>
                <a:gd name="connsiteX24" fmla="*/ 1551709 w 2202872"/>
                <a:gd name="connsiteY24" fmla="*/ 587221 h 1044433"/>
                <a:gd name="connsiteX25" fmla="*/ 1620981 w 2202872"/>
                <a:gd name="connsiteY25" fmla="*/ 711912 h 1044433"/>
                <a:gd name="connsiteX26" fmla="*/ 1731818 w 2202872"/>
                <a:gd name="connsiteY26" fmla="*/ 795039 h 1044433"/>
                <a:gd name="connsiteX27" fmla="*/ 1759527 w 2202872"/>
                <a:gd name="connsiteY27" fmla="*/ 822749 h 1044433"/>
                <a:gd name="connsiteX28" fmla="*/ 1773381 w 2202872"/>
                <a:gd name="connsiteY28" fmla="*/ 864312 h 1044433"/>
                <a:gd name="connsiteX29" fmla="*/ 1814945 w 2202872"/>
                <a:gd name="connsiteY29" fmla="*/ 878167 h 1044433"/>
                <a:gd name="connsiteX30" fmla="*/ 1925781 w 2202872"/>
                <a:gd name="connsiteY30" fmla="*/ 919730 h 1044433"/>
                <a:gd name="connsiteX31" fmla="*/ 2036618 w 2202872"/>
                <a:gd name="connsiteY31" fmla="*/ 975149 h 1044433"/>
                <a:gd name="connsiteX32" fmla="*/ 2078181 w 2202872"/>
                <a:gd name="connsiteY32" fmla="*/ 989003 h 1044433"/>
                <a:gd name="connsiteX33" fmla="*/ 2105891 w 2202872"/>
                <a:gd name="connsiteY33" fmla="*/ 1016712 h 1044433"/>
                <a:gd name="connsiteX34" fmla="*/ 2202872 w 2202872"/>
                <a:gd name="connsiteY34" fmla="*/ 1044421 h 1044433"/>
                <a:gd name="connsiteX0" fmla="*/ 0 w 2202872"/>
                <a:gd name="connsiteY0" fmla="*/ 1039322 h 1039334"/>
                <a:gd name="connsiteX1" fmla="*/ 69272 w 2202872"/>
                <a:gd name="connsiteY1" fmla="*/ 1011613 h 1039334"/>
                <a:gd name="connsiteX2" fmla="*/ 152400 w 2202872"/>
                <a:gd name="connsiteY2" fmla="*/ 956195 h 1039334"/>
                <a:gd name="connsiteX3" fmla="*/ 193963 w 2202872"/>
                <a:gd name="connsiteY3" fmla="*/ 942340 h 1039334"/>
                <a:gd name="connsiteX4" fmla="*/ 277091 w 2202872"/>
                <a:gd name="connsiteY4" fmla="*/ 886922 h 1039334"/>
                <a:gd name="connsiteX5" fmla="*/ 318654 w 2202872"/>
                <a:gd name="connsiteY5" fmla="*/ 859213 h 1039334"/>
                <a:gd name="connsiteX6" fmla="*/ 360218 w 2202872"/>
                <a:gd name="connsiteY6" fmla="*/ 845359 h 1039334"/>
                <a:gd name="connsiteX7" fmla="*/ 401781 w 2202872"/>
                <a:gd name="connsiteY7" fmla="*/ 817650 h 1039334"/>
                <a:gd name="connsiteX8" fmla="*/ 429491 w 2202872"/>
                <a:gd name="connsiteY8" fmla="*/ 789940 h 1039334"/>
                <a:gd name="connsiteX9" fmla="*/ 471054 w 2202872"/>
                <a:gd name="connsiteY9" fmla="*/ 776086 h 1039334"/>
                <a:gd name="connsiteX10" fmla="*/ 554181 w 2202872"/>
                <a:gd name="connsiteY10" fmla="*/ 720668 h 1039334"/>
                <a:gd name="connsiteX11" fmla="*/ 623454 w 2202872"/>
                <a:gd name="connsiteY11" fmla="*/ 665250 h 1039334"/>
                <a:gd name="connsiteX12" fmla="*/ 651163 w 2202872"/>
                <a:gd name="connsiteY12" fmla="*/ 637540 h 1039334"/>
                <a:gd name="connsiteX13" fmla="*/ 734291 w 2202872"/>
                <a:gd name="connsiteY13" fmla="*/ 595977 h 1039334"/>
                <a:gd name="connsiteX14" fmla="*/ 803563 w 2202872"/>
                <a:gd name="connsiteY14" fmla="*/ 512850 h 1039334"/>
                <a:gd name="connsiteX15" fmla="*/ 831272 w 2202872"/>
                <a:gd name="connsiteY15" fmla="*/ 485140 h 1039334"/>
                <a:gd name="connsiteX16" fmla="*/ 886691 w 2202872"/>
                <a:gd name="connsiteY16" fmla="*/ 402013 h 1039334"/>
                <a:gd name="connsiteX17" fmla="*/ 928254 w 2202872"/>
                <a:gd name="connsiteY17" fmla="*/ 263468 h 1039334"/>
                <a:gd name="connsiteX18" fmla="*/ 942109 w 2202872"/>
                <a:gd name="connsiteY18" fmla="*/ 152631 h 1039334"/>
                <a:gd name="connsiteX19" fmla="*/ 955963 w 2202872"/>
                <a:gd name="connsiteY19" fmla="*/ 14086 h 1039334"/>
                <a:gd name="connsiteX20" fmla="*/ 1039091 w 2202872"/>
                <a:gd name="connsiteY20" fmla="*/ 231 h 1039334"/>
                <a:gd name="connsiteX21" fmla="*/ 1427017 w 2202872"/>
                <a:gd name="connsiteY21" fmla="*/ 41795 h 1039334"/>
                <a:gd name="connsiteX22" fmla="*/ 1454727 w 2202872"/>
                <a:gd name="connsiteY22" fmla="*/ 374304 h 1039334"/>
                <a:gd name="connsiteX23" fmla="*/ 1482436 w 2202872"/>
                <a:gd name="connsiteY23" fmla="*/ 457431 h 1039334"/>
                <a:gd name="connsiteX24" fmla="*/ 1551709 w 2202872"/>
                <a:gd name="connsiteY24" fmla="*/ 582122 h 1039334"/>
                <a:gd name="connsiteX25" fmla="*/ 1620981 w 2202872"/>
                <a:gd name="connsiteY25" fmla="*/ 706813 h 1039334"/>
                <a:gd name="connsiteX26" fmla="*/ 1731818 w 2202872"/>
                <a:gd name="connsiteY26" fmla="*/ 789940 h 1039334"/>
                <a:gd name="connsiteX27" fmla="*/ 1759527 w 2202872"/>
                <a:gd name="connsiteY27" fmla="*/ 817650 h 1039334"/>
                <a:gd name="connsiteX28" fmla="*/ 1773381 w 2202872"/>
                <a:gd name="connsiteY28" fmla="*/ 859213 h 1039334"/>
                <a:gd name="connsiteX29" fmla="*/ 1814945 w 2202872"/>
                <a:gd name="connsiteY29" fmla="*/ 873068 h 1039334"/>
                <a:gd name="connsiteX30" fmla="*/ 1925781 w 2202872"/>
                <a:gd name="connsiteY30" fmla="*/ 914631 h 1039334"/>
                <a:gd name="connsiteX31" fmla="*/ 2036618 w 2202872"/>
                <a:gd name="connsiteY31" fmla="*/ 970050 h 1039334"/>
                <a:gd name="connsiteX32" fmla="*/ 2078181 w 2202872"/>
                <a:gd name="connsiteY32" fmla="*/ 983904 h 1039334"/>
                <a:gd name="connsiteX33" fmla="*/ 2105891 w 2202872"/>
                <a:gd name="connsiteY33" fmla="*/ 1011613 h 1039334"/>
                <a:gd name="connsiteX34" fmla="*/ 2202872 w 2202872"/>
                <a:gd name="connsiteY34" fmla="*/ 1039322 h 1039334"/>
                <a:gd name="connsiteX0" fmla="*/ 0 w 2202872"/>
                <a:gd name="connsiteY0" fmla="*/ 1039467 h 1039479"/>
                <a:gd name="connsiteX1" fmla="*/ 69272 w 2202872"/>
                <a:gd name="connsiteY1" fmla="*/ 1011758 h 1039479"/>
                <a:gd name="connsiteX2" fmla="*/ 152400 w 2202872"/>
                <a:gd name="connsiteY2" fmla="*/ 956340 h 1039479"/>
                <a:gd name="connsiteX3" fmla="*/ 193963 w 2202872"/>
                <a:gd name="connsiteY3" fmla="*/ 942485 h 1039479"/>
                <a:gd name="connsiteX4" fmla="*/ 277091 w 2202872"/>
                <a:gd name="connsiteY4" fmla="*/ 887067 h 1039479"/>
                <a:gd name="connsiteX5" fmla="*/ 318654 w 2202872"/>
                <a:gd name="connsiteY5" fmla="*/ 859358 h 1039479"/>
                <a:gd name="connsiteX6" fmla="*/ 360218 w 2202872"/>
                <a:gd name="connsiteY6" fmla="*/ 845504 h 1039479"/>
                <a:gd name="connsiteX7" fmla="*/ 401781 w 2202872"/>
                <a:gd name="connsiteY7" fmla="*/ 817795 h 1039479"/>
                <a:gd name="connsiteX8" fmla="*/ 429491 w 2202872"/>
                <a:gd name="connsiteY8" fmla="*/ 790085 h 1039479"/>
                <a:gd name="connsiteX9" fmla="*/ 471054 w 2202872"/>
                <a:gd name="connsiteY9" fmla="*/ 776231 h 1039479"/>
                <a:gd name="connsiteX10" fmla="*/ 554181 w 2202872"/>
                <a:gd name="connsiteY10" fmla="*/ 720813 h 1039479"/>
                <a:gd name="connsiteX11" fmla="*/ 623454 w 2202872"/>
                <a:gd name="connsiteY11" fmla="*/ 665395 h 1039479"/>
                <a:gd name="connsiteX12" fmla="*/ 651163 w 2202872"/>
                <a:gd name="connsiteY12" fmla="*/ 637685 h 1039479"/>
                <a:gd name="connsiteX13" fmla="*/ 734291 w 2202872"/>
                <a:gd name="connsiteY13" fmla="*/ 596122 h 1039479"/>
                <a:gd name="connsiteX14" fmla="*/ 803563 w 2202872"/>
                <a:gd name="connsiteY14" fmla="*/ 512995 h 1039479"/>
                <a:gd name="connsiteX15" fmla="*/ 831272 w 2202872"/>
                <a:gd name="connsiteY15" fmla="*/ 485285 h 1039479"/>
                <a:gd name="connsiteX16" fmla="*/ 886691 w 2202872"/>
                <a:gd name="connsiteY16" fmla="*/ 402158 h 1039479"/>
                <a:gd name="connsiteX17" fmla="*/ 928254 w 2202872"/>
                <a:gd name="connsiteY17" fmla="*/ 263613 h 1039479"/>
                <a:gd name="connsiteX18" fmla="*/ 942109 w 2202872"/>
                <a:gd name="connsiteY18" fmla="*/ 152776 h 1039479"/>
                <a:gd name="connsiteX19" fmla="*/ 955963 w 2202872"/>
                <a:gd name="connsiteY19" fmla="*/ 14231 h 1039479"/>
                <a:gd name="connsiteX20" fmla="*/ 1039091 w 2202872"/>
                <a:gd name="connsiteY20" fmla="*/ 376 h 1039479"/>
                <a:gd name="connsiteX21" fmla="*/ 1427017 w 2202872"/>
                <a:gd name="connsiteY21" fmla="*/ 41940 h 1039479"/>
                <a:gd name="connsiteX22" fmla="*/ 1454727 w 2202872"/>
                <a:gd name="connsiteY22" fmla="*/ 374449 h 1039479"/>
                <a:gd name="connsiteX23" fmla="*/ 1482436 w 2202872"/>
                <a:gd name="connsiteY23" fmla="*/ 457576 h 1039479"/>
                <a:gd name="connsiteX24" fmla="*/ 1551709 w 2202872"/>
                <a:gd name="connsiteY24" fmla="*/ 582267 h 1039479"/>
                <a:gd name="connsiteX25" fmla="*/ 1620981 w 2202872"/>
                <a:gd name="connsiteY25" fmla="*/ 706958 h 1039479"/>
                <a:gd name="connsiteX26" fmla="*/ 1731818 w 2202872"/>
                <a:gd name="connsiteY26" fmla="*/ 790085 h 1039479"/>
                <a:gd name="connsiteX27" fmla="*/ 1759527 w 2202872"/>
                <a:gd name="connsiteY27" fmla="*/ 817795 h 1039479"/>
                <a:gd name="connsiteX28" fmla="*/ 1773381 w 2202872"/>
                <a:gd name="connsiteY28" fmla="*/ 859358 h 1039479"/>
                <a:gd name="connsiteX29" fmla="*/ 1814945 w 2202872"/>
                <a:gd name="connsiteY29" fmla="*/ 873213 h 1039479"/>
                <a:gd name="connsiteX30" fmla="*/ 1925781 w 2202872"/>
                <a:gd name="connsiteY30" fmla="*/ 914776 h 1039479"/>
                <a:gd name="connsiteX31" fmla="*/ 2036618 w 2202872"/>
                <a:gd name="connsiteY31" fmla="*/ 970195 h 1039479"/>
                <a:gd name="connsiteX32" fmla="*/ 2078181 w 2202872"/>
                <a:gd name="connsiteY32" fmla="*/ 984049 h 1039479"/>
                <a:gd name="connsiteX33" fmla="*/ 2105891 w 2202872"/>
                <a:gd name="connsiteY33" fmla="*/ 1011758 h 1039479"/>
                <a:gd name="connsiteX34" fmla="*/ 2202872 w 2202872"/>
                <a:gd name="connsiteY34" fmla="*/ 1039467 h 1039479"/>
                <a:gd name="connsiteX0" fmla="*/ 0 w 2202872"/>
                <a:gd name="connsiteY0" fmla="*/ 1041057 h 1041069"/>
                <a:gd name="connsiteX1" fmla="*/ 69272 w 2202872"/>
                <a:gd name="connsiteY1" fmla="*/ 1013348 h 1041069"/>
                <a:gd name="connsiteX2" fmla="*/ 152400 w 2202872"/>
                <a:gd name="connsiteY2" fmla="*/ 957930 h 1041069"/>
                <a:gd name="connsiteX3" fmla="*/ 193963 w 2202872"/>
                <a:gd name="connsiteY3" fmla="*/ 944075 h 1041069"/>
                <a:gd name="connsiteX4" fmla="*/ 277091 w 2202872"/>
                <a:gd name="connsiteY4" fmla="*/ 888657 h 1041069"/>
                <a:gd name="connsiteX5" fmla="*/ 318654 w 2202872"/>
                <a:gd name="connsiteY5" fmla="*/ 860948 h 1041069"/>
                <a:gd name="connsiteX6" fmla="*/ 360218 w 2202872"/>
                <a:gd name="connsiteY6" fmla="*/ 847094 h 1041069"/>
                <a:gd name="connsiteX7" fmla="*/ 401781 w 2202872"/>
                <a:gd name="connsiteY7" fmla="*/ 819385 h 1041069"/>
                <a:gd name="connsiteX8" fmla="*/ 429491 w 2202872"/>
                <a:gd name="connsiteY8" fmla="*/ 791675 h 1041069"/>
                <a:gd name="connsiteX9" fmla="*/ 471054 w 2202872"/>
                <a:gd name="connsiteY9" fmla="*/ 777821 h 1041069"/>
                <a:gd name="connsiteX10" fmla="*/ 554181 w 2202872"/>
                <a:gd name="connsiteY10" fmla="*/ 722403 h 1041069"/>
                <a:gd name="connsiteX11" fmla="*/ 623454 w 2202872"/>
                <a:gd name="connsiteY11" fmla="*/ 666985 h 1041069"/>
                <a:gd name="connsiteX12" fmla="*/ 651163 w 2202872"/>
                <a:gd name="connsiteY12" fmla="*/ 639275 h 1041069"/>
                <a:gd name="connsiteX13" fmla="*/ 734291 w 2202872"/>
                <a:gd name="connsiteY13" fmla="*/ 597712 h 1041069"/>
                <a:gd name="connsiteX14" fmla="*/ 803563 w 2202872"/>
                <a:gd name="connsiteY14" fmla="*/ 514585 h 1041069"/>
                <a:gd name="connsiteX15" fmla="*/ 831272 w 2202872"/>
                <a:gd name="connsiteY15" fmla="*/ 486875 h 1041069"/>
                <a:gd name="connsiteX16" fmla="*/ 886691 w 2202872"/>
                <a:gd name="connsiteY16" fmla="*/ 403748 h 1041069"/>
                <a:gd name="connsiteX17" fmla="*/ 928254 w 2202872"/>
                <a:gd name="connsiteY17" fmla="*/ 265203 h 1041069"/>
                <a:gd name="connsiteX18" fmla="*/ 942109 w 2202872"/>
                <a:gd name="connsiteY18" fmla="*/ 154366 h 1041069"/>
                <a:gd name="connsiteX19" fmla="*/ 955963 w 2202872"/>
                <a:gd name="connsiteY19" fmla="*/ 15821 h 1041069"/>
                <a:gd name="connsiteX20" fmla="*/ 1427017 w 2202872"/>
                <a:gd name="connsiteY20" fmla="*/ 43530 h 1041069"/>
                <a:gd name="connsiteX21" fmla="*/ 1454727 w 2202872"/>
                <a:gd name="connsiteY21" fmla="*/ 376039 h 1041069"/>
                <a:gd name="connsiteX22" fmla="*/ 1482436 w 2202872"/>
                <a:gd name="connsiteY22" fmla="*/ 459166 h 1041069"/>
                <a:gd name="connsiteX23" fmla="*/ 1551709 w 2202872"/>
                <a:gd name="connsiteY23" fmla="*/ 583857 h 1041069"/>
                <a:gd name="connsiteX24" fmla="*/ 1620981 w 2202872"/>
                <a:gd name="connsiteY24" fmla="*/ 708548 h 1041069"/>
                <a:gd name="connsiteX25" fmla="*/ 1731818 w 2202872"/>
                <a:gd name="connsiteY25" fmla="*/ 791675 h 1041069"/>
                <a:gd name="connsiteX26" fmla="*/ 1759527 w 2202872"/>
                <a:gd name="connsiteY26" fmla="*/ 819385 h 1041069"/>
                <a:gd name="connsiteX27" fmla="*/ 1773381 w 2202872"/>
                <a:gd name="connsiteY27" fmla="*/ 860948 h 1041069"/>
                <a:gd name="connsiteX28" fmla="*/ 1814945 w 2202872"/>
                <a:gd name="connsiteY28" fmla="*/ 874803 h 1041069"/>
                <a:gd name="connsiteX29" fmla="*/ 1925781 w 2202872"/>
                <a:gd name="connsiteY29" fmla="*/ 916366 h 1041069"/>
                <a:gd name="connsiteX30" fmla="*/ 2036618 w 2202872"/>
                <a:gd name="connsiteY30" fmla="*/ 971785 h 1041069"/>
                <a:gd name="connsiteX31" fmla="*/ 2078181 w 2202872"/>
                <a:gd name="connsiteY31" fmla="*/ 985639 h 1041069"/>
                <a:gd name="connsiteX32" fmla="*/ 2105891 w 2202872"/>
                <a:gd name="connsiteY32" fmla="*/ 1013348 h 1041069"/>
                <a:gd name="connsiteX33" fmla="*/ 2202872 w 2202872"/>
                <a:gd name="connsiteY33" fmla="*/ 1041057 h 1041069"/>
                <a:gd name="connsiteX0" fmla="*/ 0 w 2202872"/>
                <a:gd name="connsiteY0" fmla="*/ 1057822 h 1057834"/>
                <a:gd name="connsiteX1" fmla="*/ 69272 w 2202872"/>
                <a:gd name="connsiteY1" fmla="*/ 1030113 h 1057834"/>
                <a:gd name="connsiteX2" fmla="*/ 152400 w 2202872"/>
                <a:gd name="connsiteY2" fmla="*/ 974695 h 1057834"/>
                <a:gd name="connsiteX3" fmla="*/ 193963 w 2202872"/>
                <a:gd name="connsiteY3" fmla="*/ 960840 h 1057834"/>
                <a:gd name="connsiteX4" fmla="*/ 277091 w 2202872"/>
                <a:gd name="connsiteY4" fmla="*/ 905422 h 1057834"/>
                <a:gd name="connsiteX5" fmla="*/ 318654 w 2202872"/>
                <a:gd name="connsiteY5" fmla="*/ 877713 h 1057834"/>
                <a:gd name="connsiteX6" fmla="*/ 360218 w 2202872"/>
                <a:gd name="connsiteY6" fmla="*/ 863859 h 1057834"/>
                <a:gd name="connsiteX7" fmla="*/ 401781 w 2202872"/>
                <a:gd name="connsiteY7" fmla="*/ 836150 h 1057834"/>
                <a:gd name="connsiteX8" fmla="*/ 429491 w 2202872"/>
                <a:gd name="connsiteY8" fmla="*/ 808440 h 1057834"/>
                <a:gd name="connsiteX9" fmla="*/ 471054 w 2202872"/>
                <a:gd name="connsiteY9" fmla="*/ 794586 h 1057834"/>
                <a:gd name="connsiteX10" fmla="*/ 554181 w 2202872"/>
                <a:gd name="connsiteY10" fmla="*/ 739168 h 1057834"/>
                <a:gd name="connsiteX11" fmla="*/ 623454 w 2202872"/>
                <a:gd name="connsiteY11" fmla="*/ 683750 h 1057834"/>
                <a:gd name="connsiteX12" fmla="*/ 651163 w 2202872"/>
                <a:gd name="connsiteY12" fmla="*/ 656040 h 1057834"/>
                <a:gd name="connsiteX13" fmla="*/ 734291 w 2202872"/>
                <a:gd name="connsiteY13" fmla="*/ 614477 h 1057834"/>
                <a:gd name="connsiteX14" fmla="*/ 803563 w 2202872"/>
                <a:gd name="connsiteY14" fmla="*/ 531350 h 1057834"/>
                <a:gd name="connsiteX15" fmla="*/ 831272 w 2202872"/>
                <a:gd name="connsiteY15" fmla="*/ 503640 h 1057834"/>
                <a:gd name="connsiteX16" fmla="*/ 886691 w 2202872"/>
                <a:gd name="connsiteY16" fmla="*/ 420513 h 1057834"/>
                <a:gd name="connsiteX17" fmla="*/ 928254 w 2202872"/>
                <a:gd name="connsiteY17" fmla="*/ 281968 h 1057834"/>
                <a:gd name="connsiteX18" fmla="*/ 942109 w 2202872"/>
                <a:gd name="connsiteY18" fmla="*/ 171131 h 1057834"/>
                <a:gd name="connsiteX19" fmla="*/ 955963 w 2202872"/>
                <a:gd name="connsiteY19" fmla="*/ 32586 h 1057834"/>
                <a:gd name="connsiteX20" fmla="*/ 1468580 w 2202872"/>
                <a:gd name="connsiteY20" fmla="*/ 32586 h 1057834"/>
                <a:gd name="connsiteX21" fmla="*/ 1454727 w 2202872"/>
                <a:gd name="connsiteY21" fmla="*/ 392804 h 1057834"/>
                <a:gd name="connsiteX22" fmla="*/ 1482436 w 2202872"/>
                <a:gd name="connsiteY22" fmla="*/ 475931 h 1057834"/>
                <a:gd name="connsiteX23" fmla="*/ 1551709 w 2202872"/>
                <a:gd name="connsiteY23" fmla="*/ 600622 h 1057834"/>
                <a:gd name="connsiteX24" fmla="*/ 1620981 w 2202872"/>
                <a:gd name="connsiteY24" fmla="*/ 725313 h 1057834"/>
                <a:gd name="connsiteX25" fmla="*/ 1731818 w 2202872"/>
                <a:gd name="connsiteY25" fmla="*/ 808440 h 1057834"/>
                <a:gd name="connsiteX26" fmla="*/ 1759527 w 2202872"/>
                <a:gd name="connsiteY26" fmla="*/ 836150 h 1057834"/>
                <a:gd name="connsiteX27" fmla="*/ 1773381 w 2202872"/>
                <a:gd name="connsiteY27" fmla="*/ 877713 h 1057834"/>
                <a:gd name="connsiteX28" fmla="*/ 1814945 w 2202872"/>
                <a:gd name="connsiteY28" fmla="*/ 891568 h 1057834"/>
                <a:gd name="connsiteX29" fmla="*/ 1925781 w 2202872"/>
                <a:gd name="connsiteY29" fmla="*/ 933131 h 1057834"/>
                <a:gd name="connsiteX30" fmla="*/ 2036618 w 2202872"/>
                <a:gd name="connsiteY30" fmla="*/ 988550 h 1057834"/>
                <a:gd name="connsiteX31" fmla="*/ 2078181 w 2202872"/>
                <a:gd name="connsiteY31" fmla="*/ 1002404 h 1057834"/>
                <a:gd name="connsiteX32" fmla="*/ 2105891 w 2202872"/>
                <a:gd name="connsiteY32" fmla="*/ 1030113 h 1057834"/>
                <a:gd name="connsiteX33" fmla="*/ 2202872 w 2202872"/>
                <a:gd name="connsiteY33" fmla="*/ 1057822 h 1057834"/>
                <a:gd name="connsiteX0" fmla="*/ 0 w 2202872"/>
                <a:gd name="connsiteY0" fmla="*/ 1057822 h 1057834"/>
                <a:gd name="connsiteX1" fmla="*/ 69272 w 2202872"/>
                <a:gd name="connsiteY1" fmla="*/ 1030113 h 1057834"/>
                <a:gd name="connsiteX2" fmla="*/ 152400 w 2202872"/>
                <a:gd name="connsiteY2" fmla="*/ 974695 h 1057834"/>
                <a:gd name="connsiteX3" fmla="*/ 193963 w 2202872"/>
                <a:gd name="connsiteY3" fmla="*/ 960840 h 1057834"/>
                <a:gd name="connsiteX4" fmla="*/ 277091 w 2202872"/>
                <a:gd name="connsiteY4" fmla="*/ 905422 h 1057834"/>
                <a:gd name="connsiteX5" fmla="*/ 318654 w 2202872"/>
                <a:gd name="connsiteY5" fmla="*/ 877713 h 1057834"/>
                <a:gd name="connsiteX6" fmla="*/ 360218 w 2202872"/>
                <a:gd name="connsiteY6" fmla="*/ 863859 h 1057834"/>
                <a:gd name="connsiteX7" fmla="*/ 401781 w 2202872"/>
                <a:gd name="connsiteY7" fmla="*/ 836150 h 1057834"/>
                <a:gd name="connsiteX8" fmla="*/ 429491 w 2202872"/>
                <a:gd name="connsiteY8" fmla="*/ 808440 h 1057834"/>
                <a:gd name="connsiteX9" fmla="*/ 471054 w 2202872"/>
                <a:gd name="connsiteY9" fmla="*/ 794586 h 1057834"/>
                <a:gd name="connsiteX10" fmla="*/ 554181 w 2202872"/>
                <a:gd name="connsiteY10" fmla="*/ 739168 h 1057834"/>
                <a:gd name="connsiteX11" fmla="*/ 623454 w 2202872"/>
                <a:gd name="connsiteY11" fmla="*/ 683750 h 1057834"/>
                <a:gd name="connsiteX12" fmla="*/ 651163 w 2202872"/>
                <a:gd name="connsiteY12" fmla="*/ 656040 h 1057834"/>
                <a:gd name="connsiteX13" fmla="*/ 734291 w 2202872"/>
                <a:gd name="connsiteY13" fmla="*/ 614477 h 1057834"/>
                <a:gd name="connsiteX14" fmla="*/ 803563 w 2202872"/>
                <a:gd name="connsiteY14" fmla="*/ 531350 h 1057834"/>
                <a:gd name="connsiteX15" fmla="*/ 831272 w 2202872"/>
                <a:gd name="connsiteY15" fmla="*/ 503640 h 1057834"/>
                <a:gd name="connsiteX16" fmla="*/ 886691 w 2202872"/>
                <a:gd name="connsiteY16" fmla="*/ 420513 h 1057834"/>
                <a:gd name="connsiteX17" fmla="*/ 928254 w 2202872"/>
                <a:gd name="connsiteY17" fmla="*/ 281968 h 1057834"/>
                <a:gd name="connsiteX18" fmla="*/ 942109 w 2202872"/>
                <a:gd name="connsiteY18" fmla="*/ 171131 h 1057834"/>
                <a:gd name="connsiteX19" fmla="*/ 955963 w 2202872"/>
                <a:gd name="connsiteY19" fmla="*/ 32586 h 1057834"/>
                <a:gd name="connsiteX20" fmla="*/ 1468580 w 2202872"/>
                <a:gd name="connsiteY20" fmla="*/ 32586 h 1057834"/>
                <a:gd name="connsiteX21" fmla="*/ 1454727 w 2202872"/>
                <a:gd name="connsiteY21" fmla="*/ 392804 h 1057834"/>
                <a:gd name="connsiteX22" fmla="*/ 1482436 w 2202872"/>
                <a:gd name="connsiteY22" fmla="*/ 475931 h 1057834"/>
                <a:gd name="connsiteX23" fmla="*/ 1551709 w 2202872"/>
                <a:gd name="connsiteY23" fmla="*/ 600622 h 1057834"/>
                <a:gd name="connsiteX24" fmla="*/ 1620981 w 2202872"/>
                <a:gd name="connsiteY24" fmla="*/ 725313 h 1057834"/>
                <a:gd name="connsiteX25" fmla="*/ 1731818 w 2202872"/>
                <a:gd name="connsiteY25" fmla="*/ 808440 h 1057834"/>
                <a:gd name="connsiteX26" fmla="*/ 1759527 w 2202872"/>
                <a:gd name="connsiteY26" fmla="*/ 836150 h 1057834"/>
                <a:gd name="connsiteX27" fmla="*/ 1773381 w 2202872"/>
                <a:gd name="connsiteY27" fmla="*/ 877713 h 1057834"/>
                <a:gd name="connsiteX28" fmla="*/ 1814945 w 2202872"/>
                <a:gd name="connsiteY28" fmla="*/ 891568 h 1057834"/>
                <a:gd name="connsiteX29" fmla="*/ 1925781 w 2202872"/>
                <a:gd name="connsiteY29" fmla="*/ 933131 h 1057834"/>
                <a:gd name="connsiteX30" fmla="*/ 2036618 w 2202872"/>
                <a:gd name="connsiteY30" fmla="*/ 988550 h 1057834"/>
                <a:gd name="connsiteX31" fmla="*/ 2078181 w 2202872"/>
                <a:gd name="connsiteY31" fmla="*/ 1002404 h 1057834"/>
                <a:gd name="connsiteX32" fmla="*/ 2105891 w 2202872"/>
                <a:gd name="connsiteY32" fmla="*/ 1030113 h 1057834"/>
                <a:gd name="connsiteX33" fmla="*/ 2202872 w 2202872"/>
                <a:gd name="connsiteY33" fmla="*/ 1057822 h 1057834"/>
                <a:gd name="connsiteX0" fmla="*/ 0 w 2202872"/>
                <a:gd name="connsiteY0" fmla="*/ 1036605 h 1036617"/>
                <a:gd name="connsiteX1" fmla="*/ 69272 w 2202872"/>
                <a:gd name="connsiteY1" fmla="*/ 1008896 h 1036617"/>
                <a:gd name="connsiteX2" fmla="*/ 152400 w 2202872"/>
                <a:gd name="connsiteY2" fmla="*/ 953478 h 1036617"/>
                <a:gd name="connsiteX3" fmla="*/ 193963 w 2202872"/>
                <a:gd name="connsiteY3" fmla="*/ 939623 h 1036617"/>
                <a:gd name="connsiteX4" fmla="*/ 277091 w 2202872"/>
                <a:gd name="connsiteY4" fmla="*/ 884205 h 1036617"/>
                <a:gd name="connsiteX5" fmla="*/ 318654 w 2202872"/>
                <a:gd name="connsiteY5" fmla="*/ 856496 h 1036617"/>
                <a:gd name="connsiteX6" fmla="*/ 360218 w 2202872"/>
                <a:gd name="connsiteY6" fmla="*/ 842642 h 1036617"/>
                <a:gd name="connsiteX7" fmla="*/ 401781 w 2202872"/>
                <a:gd name="connsiteY7" fmla="*/ 814933 h 1036617"/>
                <a:gd name="connsiteX8" fmla="*/ 429491 w 2202872"/>
                <a:gd name="connsiteY8" fmla="*/ 787223 h 1036617"/>
                <a:gd name="connsiteX9" fmla="*/ 471054 w 2202872"/>
                <a:gd name="connsiteY9" fmla="*/ 773369 h 1036617"/>
                <a:gd name="connsiteX10" fmla="*/ 554181 w 2202872"/>
                <a:gd name="connsiteY10" fmla="*/ 717951 h 1036617"/>
                <a:gd name="connsiteX11" fmla="*/ 623454 w 2202872"/>
                <a:gd name="connsiteY11" fmla="*/ 662533 h 1036617"/>
                <a:gd name="connsiteX12" fmla="*/ 651163 w 2202872"/>
                <a:gd name="connsiteY12" fmla="*/ 634823 h 1036617"/>
                <a:gd name="connsiteX13" fmla="*/ 734291 w 2202872"/>
                <a:gd name="connsiteY13" fmla="*/ 593260 h 1036617"/>
                <a:gd name="connsiteX14" fmla="*/ 803563 w 2202872"/>
                <a:gd name="connsiteY14" fmla="*/ 510133 h 1036617"/>
                <a:gd name="connsiteX15" fmla="*/ 831272 w 2202872"/>
                <a:gd name="connsiteY15" fmla="*/ 482423 h 1036617"/>
                <a:gd name="connsiteX16" fmla="*/ 886691 w 2202872"/>
                <a:gd name="connsiteY16" fmla="*/ 399296 h 1036617"/>
                <a:gd name="connsiteX17" fmla="*/ 928254 w 2202872"/>
                <a:gd name="connsiteY17" fmla="*/ 260751 h 1036617"/>
                <a:gd name="connsiteX18" fmla="*/ 942109 w 2202872"/>
                <a:gd name="connsiteY18" fmla="*/ 149914 h 1036617"/>
                <a:gd name="connsiteX19" fmla="*/ 955963 w 2202872"/>
                <a:gd name="connsiteY19" fmla="*/ 11369 h 1036617"/>
                <a:gd name="connsiteX20" fmla="*/ 1468580 w 2202872"/>
                <a:gd name="connsiteY20" fmla="*/ 11369 h 1036617"/>
                <a:gd name="connsiteX21" fmla="*/ 1454727 w 2202872"/>
                <a:gd name="connsiteY21" fmla="*/ 371587 h 1036617"/>
                <a:gd name="connsiteX22" fmla="*/ 1482436 w 2202872"/>
                <a:gd name="connsiteY22" fmla="*/ 454714 h 1036617"/>
                <a:gd name="connsiteX23" fmla="*/ 1551709 w 2202872"/>
                <a:gd name="connsiteY23" fmla="*/ 579405 h 1036617"/>
                <a:gd name="connsiteX24" fmla="*/ 1620981 w 2202872"/>
                <a:gd name="connsiteY24" fmla="*/ 704096 h 1036617"/>
                <a:gd name="connsiteX25" fmla="*/ 1731818 w 2202872"/>
                <a:gd name="connsiteY25" fmla="*/ 787223 h 1036617"/>
                <a:gd name="connsiteX26" fmla="*/ 1759527 w 2202872"/>
                <a:gd name="connsiteY26" fmla="*/ 814933 h 1036617"/>
                <a:gd name="connsiteX27" fmla="*/ 1773381 w 2202872"/>
                <a:gd name="connsiteY27" fmla="*/ 856496 h 1036617"/>
                <a:gd name="connsiteX28" fmla="*/ 1814945 w 2202872"/>
                <a:gd name="connsiteY28" fmla="*/ 870351 h 1036617"/>
                <a:gd name="connsiteX29" fmla="*/ 1925781 w 2202872"/>
                <a:gd name="connsiteY29" fmla="*/ 911914 h 1036617"/>
                <a:gd name="connsiteX30" fmla="*/ 2036618 w 2202872"/>
                <a:gd name="connsiteY30" fmla="*/ 967333 h 1036617"/>
                <a:gd name="connsiteX31" fmla="*/ 2078181 w 2202872"/>
                <a:gd name="connsiteY31" fmla="*/ 981187 h 1036617"/>
                <a:gd name="connsiteX32" fmla="*/ 2105891 w 2202872"/>
                <a:gd name="connsiteY32" fmla="*/ 1008896 h 1036617"/>
                <a:gd name="connsiteX33" fmla="*/ 2202872 w 2202872"/>
                <a:gd name="connsiteY33" fmla="*/ 1036605 h 1036617"/>
                <a:gd name="connsiteX0" fmla="*/ 0 w 2202872"/>
                <a:gd name="connsiteY0" fmla="*/ 1044778 h 1044790"/>
                <a:gd name="connsiteX1" fmla="*/ 69272 w 2202872"/>
                <a:gd name="connsiteY1" fmla="*/ 1017069 h 1044790"/>
                <a:gd name="connsiteX2" fmla="*/ 152400 w 2202872"/>
                <a:gd name="connsiteY2" fmla="*/ 961651 h 1044790"/>
                <a:gd name="connsiteX3" fmla="*/ 193963 w 2202872"/>
                <a:gd name="connsiteY3" fmla="*/ 947796 h 1044790"/>
                <a:gd name="connsiteX4" fmla="*/ 277091 w 2202872"/>
                <a:gd name="connsiteY4" fmla="*/ 892378 h 1044790"/>
                <a:gd name="connsiteX5" fmla="*/ 318654 w 2202872"/>
                <a:gd name="connsiteY5" fmla="*/ 864669 h 1044790"/>
                <a:gd name="connsiteX6" fmla="*/ 360218 w 2202872"/>
                <a:gd name="connsiteY6" fmla="*/ 850815 h 1044790"/>
                <a:gd name="connsiteX7" fmla="*/ 401781 w 2202872"/>
                <a:gd name="connsiteY7" fmla="*/ 823106 h 1044790"/>
                <a:gd name="connsiteX8" fmla="*/ 429491 w 2202872"/>
                <a:gd name="connsiteY8" fmla="*/ 795396 h 1044790"/>
                <a:gd name="connsiteX9" fmla="*/ 471054 w 2202872"/>
                <a:gd name="connsiteY9" fmla="*/ 781542 h 1044790"/>
                <a:gd name="connsiteX10" fmla="*/ 554181 w 2202872"/>
                <a:gd name="connsiteY10" fmla="*/ 726124 h 1044790"/>
                <a:gd name="connsiteX11" fmla="*/ 623454 w 2202872"/>
                <a:gd name="connsiteY11" fmla="*/ 670706 h 1044790"/>
                <a:gd name="connsiteX12" fmla="*/ 651163 w 2202872"/>
                <a:gd name="connsiteY12" fmla="*/ 642996 h 1044790"/>
                <a:gd name="connsiteX13" fmla="*/ 734291 w 2202872"/>
                <a:gd name="connsiteY13" fmla="*/ 601433 h 1044790"/>
                <a:gd name="connsiteX14" fmla="*/ 803563 w 2202872"/>
                <a:gd name="connsiteY14" fmla="*/ 518306 h 1044790"/>
                <a:gd name="connsiteX15" fmla="*/ 831272 w 2202872"/>
                <a:gd name="connsiteY15" fmla="*/ 490596 h 1044790"/>
                <a:gd name="connsiteX16" fmla="*/ 886691 w 2202872"/>
                <a:gd name="connsiteY16" fmla="*/ 407469 h 1044790"/>
                <a:gd name="connsiteX17" fmla="*/ 928254 w 2202872"/>
                <a:gd name="connsiteY17" fmla="*/ 268924 h 1044790"/>
                <a:gd name="connsiteX18" fmla="*/ 955963 w 2202872"/>
                <a:gd name="connsiteY18" fmla="*/ 19542 h 1044790"/>
                <a:gd name="connsiteX19" fmla="*/ 1468580 w 2202872"/>
                <a:gd name="connsiteY19" fmla="*/ 19542 h 1044790"/>
                <a:gd name="connsiteX20" fmla="*/ 1454727 w 2202872"/>
                <a:gd name="connsiteY20" fmla="*/ 379760 h 1044790"/>
                <a:gd name="connsiteX21" fmla="*/ 1482436 w 2202872"/>
                <a:gd name="connsiteY21" fmla="*/ 462887 h 1044790"/>
                <a:gd name="connsiteX22" fmla="*/ 1551709 w 2202872"/>
                <a:gd name="connsiteY22" fmla="*/ 587578 h 1044790"/>
                <a:gd name="connsiteX23" fmla="*/ 1620981 w 2202872"/>
                <a:gd name="connsiteY23" fmla="*/ 712269 h 1044790"/>
                <a:gd name="connsiteX24" fmla="*/ 1731818 w 2202872"/>
                <a:gd name="connsiteY24" fmla="*/ 795396 h 1044790"/>
                <a:gd name="connsiteX25" fmla="*/ 1759527 w 2202872"/>
                <a:gd name="connsiteY25" fmla="*/ 823106 h 1044790"/>
                <a:gd name="connsiteX26" fmla="*/ 1773381 w 2202872"/>
                <a:gd name="connsiteY26" fmla="*/ 864669 h 1044790"/>
                <a:gd name="connsiteX27" fmla="*/ 1814945 w 2202872"/>
                <a:gd name="connsiteY27" fmla="*/ 878524 h 1044790"/>
                <a:gd name="connsiteX28" fmla="*/ 1925781 w 2202872"/>
                <a:gd name="connsiteY28" fmla="*/ 920087 h 1044790"/>
                <a:gd name="connsiteX29" fmla="*/ 2036618 w 2202872"/>
                <a:gd name="connsiteY29" fmla="*/ 975506 h 1044790"/>
                <a:gd name="connsiteX30" fmla="*/ 2078181 w 2202872"/>
                <a:gd name="connsiteY30" fmla="*/ 989360 h 1044790"/>
                <a:gd name="connsiteX31" fmla="*/ 2105891 w 2202872"/>
                <a:gd name="connsiteY31" fmla="*/ 1017069 h 1044790"/>
                <a:gd name="connsiteX32" fmla="*/ 2202872 w 2202872"/>
                <a:gd name="connsiteY32" fmla="*/ 1044778 h 1044790"/>
                <a:gd name="connsiteX0" fmla="*/ 0 w 2202872"/>
                <a:gd name="connsiteY0" fmla="*/ 1070316 h 1070328"/>
                <a:gd name="connsiteX1" fmla="*/ 69272 w 2202872"/>
                <a:gd name="connsiteY1" fmla="*/ 1042607 h 1070328"/>
                <a:gd name="connsiteX2" fmla="*/ 152400 w 2202872"/>
                <a:gd name="connsiteY2" fmla="*/ 987189 h 1070328"/>
                <a:gd name="connsiteX3" fmla="*/ 193963 w 2202872"/>
                <a:gd name="connsiteY3" fmla="*/ 973334 h 1070328"/>
                <a:gd name="connsiteX4" fmla="*/ 277091 w 2202872"/>
                <a:gd name="connsiteY4" fmla="*/ 917916 h 1070328"/>
                <a:gd name="connsiteX5" fmla="*/ 318654 w 2202872"/>
                <a:gd name="connsiteY5" fmla="*/ 890207 h 1070328"/>
                <a:gd name="connsiteX6" fmla="*/ 360218 w 2202872"/>
                <a:gd name="connsiteY6" fmla="*/ 876353 h 1070328"/>
                <a:gd name="connsiteX7" fmla="*/ 401781 w 2202872"/>
                <a:gd name="connsiteY7" fmla="*/ 848644 h 1070328"/>
                <a:gd name="connsiteX8" fmla="*/ 429491 w 2202872"/>
                <a:gd name="connsiteY8" fmla="*/ 820934 h 1070328"/>
                <a:gd name="connsiteX9" fmla="*/ 471054 w 2202872"/>
                <a:gd name="connsiteY9" fmla="*/ 807080 h 1070328"/>
                <a:gd name="connsiteX10" fmla="*/ 554181 w 2202872"/>
                <a:gd name="connsiteY10" fmla="*/ 751662 h 1070328"/>
                <a:gd name="connsiteX11" fmla="*/ 623454 w 2202872"/>
                <a:gd name="connsiteY11" fmla="*/ 696244 h 1070328"/>
                <a:gd name="connsiteX12" fmla="*/ 651163 w 2202872"/>
                <a:gd name="connsiteY12" fmla="*/ 668534 h 1070328"/>
                <a:gd name="connsiteX13" fmla="*/ 734291 w 2202872"/>
                <a:gd name="connsiteY13" fmla="*/ 626971 h 1070328"/>
                <a:gd name="connsiteX14" fmla="*/ 803563 w 2202872"/>
                <a:gd name="connsiteY14" fmla="*/ 543844 h 1070328"/>
                <a:gd name="connsiteX15" fmla="*/ 831272 w 2202872"/>
                <a:gd name="connsiteY15" fmla="*/ 516134 h 1070328"/>
                <a:gd name="connsiteX16" fmla="*/ 886691 w 2202872"/>
                <a:gd name="connsiteY16" fmla="*/ 433007 h 1070328"/>
                <a:gd name="connsiteX17" fmla="*/ 928254 w 2202872"/>
                <a:gd name="connsiteY17" fmla="*/ 294462 h 1070328"/>
                <a:gd name="connsiteX18" fmla="*/ 955963 w 2202872"/>
                <a:gd name="connsiteY18" fmla="*/ 45080 h 1070328"/>
                <a:gd name="connsiteX19" fmla="*/ 1468580 w 2202872"/>
                <a:gd name="connsiteY19" fmla="*/ 45080 h 1070328"/>
                <a:gd name="connsiteX20" fmla="*/ 1454727 w 2202872"/>
                <a:gd name="connsiteY20" fmla="*/ 405298 h 1070328"/>
                <a:gd name="connsiteX21" fmla="*/ 1482436 w 2202872"/>
                <a:gd name="connsiteY21" fmla="*/ 488425 h 1070328"/>
                <a:gd name="connsiteX22" fmla="*/ 1551709 w 2202872"/>
                <a:gd name="connsiteY22" fmla="*/ 613116 h 1070328"/>
                <a:gd name="connsiteX23" fmla="*/ 1620981 w 2202872"/>
                <a:gd name="connsiteY23" fmla="*/ 737807 h 1070328"/>
                <a:gd name="connsiteX24" fmla="*/ 1731818 w 2202872"/>
                <a:gd name="connsiteY24" fmla="*/ 820934 h 1070328"/>
                <a:gd name="connsiteX25" fmla="*/ 1759527 w 2202872"/>
                <a:gd name="connsiteY25" fmla="*/ 848644 h 1070328"/>
                <a:gd name="connsiteX26" fmla="*/ 1773381 w 2202872"/>
                <a:gd name="connsiteY26" fmla="*/ 890207 h 1070328"/>
                <a:gd name="connsiteX27" fmla="*/ 1814945 w 2202872"/>
                <a:gd name="connsiteY27" fmla="*/ 904062 h 1070328"/>
                <a:gd name="connsiteX28" fmla="*/ 1925781 w 2202872"/>
                <a:gd name="connsiteY28" fmla="*/ 945625 h 1070328"/>
                <a:gd name="connsiteX29" fmla="*/ 2036618 w 2202872"/>
                <a:gd name="connsiteY29" fmla="*/ 1001044 h 1070328"/>
                <a:gd name="connsiteX30" fmla="*/ 2078181 w 2202872"/>
                <a:gd name="connsiteY30" fmla="*/ 1014898 h 1070328"/>
                <a:gd name="connsiteX31" fmla="*/ 2105891 w 2202872"/>
                <a:gd name="connsiteY31" fmla="*/ 1042607 h 1070328"/>
                <a:gd name="connsiteX32" fmla="*/ 2202872 w 2202872"/>
                <a:gd name="connsiteY32" fmla="*/ 1070316 h 1070328"/>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31818 w 2202872"/>
                <a:gd name="connsiteY23" fmla="*/ 778457 h 1027851"/>
                <a:gd name="connsiteX24" fmla="*/ 1759527 w 2202872"/>
                <a:gd name="connsiteY24" fmla="*/ 806167 h 1027851"/>
                <a:gd name="connsiteX25" fmla="*/ 1773381 w 2202872"/>
                <a:gd name="connsiteY25" fmla="*/ 847730 h 1027851"/>
                <a:gd name="connsiteX26" fmla="*/ 1814945 w 2202872"/>
                <a:gd name="connsiteY26" fmla="*/ 861585 h 1027851"/>
                <a:gd name="connsiteX27" fmla="*/ 1925781 w 2202872"/>
                <a:gd name="connsiteY27" fmla="*/ 903148 h 1027851"/>
                <a:gd name="connsiteX28" fmla="*/ 2036618 w 2202872"/>
                <a:gd name="connsiteY28" fmla="*/ 958567 h 1027851"/>
                <a:gd name="connsiteX29" fmla="*/ 2078181 w 2202872"/>
                <a:gd name="connsiteY29" fmla="*/ 972421 h 1027851"/>
                <a:gd name="connsiteX30" fmla="*/ 2105891 w 2202872"/>
                <a:gd name="connsiteY30" fmla="*/ 1000130 h 1027851"/>
                <a:gd name="connsiteX31" fmla="*/ 2202872 w 2202872"/>
                <a:gd name="connsiteY31"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59527 w 2202872"/>
                <a:gd name="connsiteY23" fmla="*/ 806167 h 1027851"/>
                <a:gd name="connsiteX24" fmla="*/ 1773381 w 2202872"/>
                <a:gd name="connsiteY24" fmla="*/ 847730 h 1027851"/>
                <a:gd name="connsiteX25" fmla="*/ 1814945 w 2202872"/>
                <a:gd name="connsiteY25" fmla="*/ 861585 h 1027851"/>
                <a:gd name="connsiteX26" fmla="*/ 1925781 w 2202872"/>
                <a:gd name="connsiteY26" fmla="*/ 903148 h 1027851"/>
                <a:gd name="connsiteX27" fmla="*/ 2036618 w 2202872"/>
                <a:gd name="connsiteY27" fmla="*/ 958567 h 1027851"/>
                <a:gd name="connsiteX28" fmla="*/ 2078181 w 2202872"/>
                <a:gd name="connsiteY28" fmla="*/ 972421 h 1027851"/>
                <a:gd name="connsiteX29" fmla="*/ 2105891 w 2202872"/>
                <a:gd name="connsiteY29" fmla="*/ 1000130 h 1027851"/>
                <a:gd name="connsiteX30" fmla="*/ 2202872 w 2202872"/>
                <a:gd name="connsiteY30"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59527 w 2202872"/>
                <a:gd name="connsiteY23" fmla="*/ 806167 h 1027851"/>
                <a:gd name="connsiteX24" fmla="*/ 1814945 w 2202872"/>
                <a:gd name="connsiteY24" fmla="*/ 861585 h 1027851"/>
                <a:gd name="connsiteX25" fmla="*/ 1925781 w 2202872"/>
                <a:gd name="connsiteY25" fmla="*/ 903148 h 1027851"/>
                <a:gd name="connsiteX26" fmla="*/ 2036618 w 2202872"/>
                <a:gd name="connsiteY26" fmla="*/ 958567 h 1027851"/>
                <a:gd name="connsiteX27" fmla="*/ 2078181 w 2202872"/>
                <a:gd name="connsiteY27" fmla="*/ 972421 h 1027851"/>
                <a:gd name="connsiteX28" fmla="*/ 2105891 w 2202872"/>
                <a:gd name="connsiteY28" fmla="*/ 1000130 h 1027851"/>
                <a:gd name="connsiteX29" fmla="*/ 2202872 w 2202872"/>
                <a:gd name="connsiteY29"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734291 w 2202872"/>
                <a:gd name="connsiteY12" fmla="*/ 584494 h 1027851"/>
                <a:gd name="connsiteX13" fmla="*/ 803563 w 2202872"/>
                <a:gd name="connsiteY13" fmla="*/ 501367 h 1027851"/>
                <a:gd name="connsiteX14" fmla="*/ 831272 w 2202872"/>
                <a:gd name="connsiteY14" fmla="*/ 473657 h 1027851"/>
                <a:gd name="connsiteX15" fmla="*/ 886691 w 2202872"/>
                <a:gd name="connsiteY15" fmla="*/ 390530 h 1027851"/>
                <a:gd name="connsiteX16" fmla="*/ 928254 w 2202872"/>
                <a:gd name="connsiteY16" fmla="*/ 251985 h 1027851"/>
                <a:gd name="connsiteX17" fmla="*/ 955963 w 2202872"/>
                <a:gd name="connsiteY17" fmla="*/ 2603 h 1027851"/>
                <a:gd name="connsiteX18" fmla="*/ 1468580 w 2202872"/>
                <a:gd name="connsiteY18" fmla="*/ 2603 h 1027851"/>
                <a:gd name="connsiteX19" fmla="*/ 1496291 w 2202872"/>
                <a:gd name="connsiteY19" fmla="*/ 348966 h 1027851"/>
                <a:gd name="connsiteX20" fmla="*/ 1551709 w 2202872"/>
                <a:gd name="connsiteY20" fmla="*/ 570639 h 1027851"/>
                <a:gd name="connsiteX21" fmla="*/ 1620981 w 2202872"/>
                <a:gd name="connsiteY21" fmla="*/ 695330 h 1027851"/>
                <a:gd name="connsiteX22" fmla="*/ 1759527 w 2202872"/>
                <a:gd name="connsiteY22" fmla="*/ 806167 h 1027851"/>
                <a:gd name="connsiteX23" fmla="*/ 1814945 w 2202872"/>
                <a:gd name="connsiteY23" fmla="*/ 861585 h 1027851"/>
                <a:gd name="connsiteX24" fmla="*/ 1925781 w 2202872"/>
                <a:gd name="connsiteY24" fmla="*/ 903148 h 1027851"/>
                <a:gd name="connsiteX25" fmla="*/ 2036618 w 2202872"/>
                <a:gd name="connsiteY25" fmla="*/ 958567 h 1027851"/>
                <a:gd name="connsiteX26" fmla="*/ 2078181 w 2202872"/>
                <a:gd name="connsiteY26" fmla="*/ 972421 h 1027851"/>
                <a:gd name="connsiteX27" fmla="*/ 2105891 w 2202872"/>
                <a:gd name="connsiteY27" fmla="*/ 1000130 h 1027851"/>
                <a:gd name="connsiteX28" fmla="*/ 2202872 w 2202872"/>
                <a:gd name="connsiteY28"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29491 w 2202872"/>
                <a:gd name="connsiteY7" fmla="*/ 778457 h 1027851"/>
                <a:gd name="connsiteX8" fmla="*/ 471054 w 2202872"/>
                <a:gd name="connsiteY8" fmla="*/ 764603 h 1027851"/>
                <a:gd name="connsiteX9" fmla="*/ 554181 w 2202872"/>
                <a:gd name="connsiteY9" fmla="*/ 709185 h 1027851"/>
                <a:gd name="connsiteX10" fmla="*/ 623454 w 2202872"/>
                <a:gd name="connsiteY10" fmla="*/ 653767 h 1027851"/>
                <a:gd name="connsiteX11" fmla="*/ 734291 w 2202872"/>
                <a:gd name="connsiteY11" fmla="*/ 584494 h 1027851"/>
                <a:gd name="connsiteX12" fmla="*/ 803563 w 2202872"/>
                <a:gd name="connsiteY12" fmla="*/ 501367 h 1027851"/>
                <a:gd name="connsiteX13" fmla="*/ 831272 w 2202872"/>
                <a:gd name="connsiteY13" fmla="*/ 473657 h 1027851"/>
                <a:gd name="connsiteX14" fmla="*/ 886691 w 2202872"/>
                <a:gd name="connsiteY14" fmla="*/ 390530 h 1027851"/>
                <a:gd name="connsiteX15" fmla="*/ 928254 w 2202872"/>
                <a:gd name="connsiteY15" fmla="*/ 251985 h 1027851"/>
                <a:gd name="connsiteX16" fmla="*/ 955963 w 2202872"/>
                <a:gd name="connsiteY16" fmla="*/ 2603 h 1027851"/>
                <a:gd name="connsiteX17" fmla="*/ 1468580 w 2202872"/>
                <a:gd name="connsiteY17" fmla="*/ 2603 h 1027851"/>
                <a:gd name="connsiteX18" fmla="*/ 1496291 w 2202872"/>
                <a:gd name="connsiteY18" fmla="*/ 348966 h 1027851"/>
                <a:gd name="connsiteX19" fmla="*/ 1551709 w 2202872"/>
                <a:gd name="connsiteY19" fmla="*/ 570639 h 1027851"/>
                <a:gd name="connsiteX20" fmla="*/ 1620981 w 2202872"/>
                <a:gd name="connsiteY20" fmla="*/ 695330 h 1027851"/>
                <a:gd name="connsiteX21" fmla="*/ 1759527 w 2202872"/>
                <a:gd name="connsiteY21" fmla="*/ 806167 h 1027851"/>
                <a:gd name="connsiteX22" fmla="*/ 1814945 w 2202872"/>
                <a:gd name="connsiteY22" fmla="*/ 861585 h 1027851"/>
                <a:gd name="connsiteX23" fmla="*/ 1925781 w 2202872"/>
                <a:gd name="connsiteY23" fmla="*/ 903148 h 1027851"/>
                <a:gd name="connsiteX24" fmla="*/ 2036618 w 2202872"/>
                <a:gd name="connsiteY24" fmla="*/ 958567 h 1027851"/>
                <a:gd name="connsiteX25" fmla="*/ 2078181 w 2202872"/>
                <a:gd name="connsiteY25" fmla="*/ 972421 h 1027851"/>
                <a:gd name="connsiteX26" fmla="*/ 2105891 w 2202872"/>
                <a:gd name="connsiteY26" fmla="*/ 1000130 h 1027851"/>
                <a:gd name="connsiteX27" fmla="*/ 2202872 w 2202872"/>
                <a:gd name="connsiteY27"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60218 w 2202872"/>
                <a:gd name="connsiteY5" fmla="*/ 833876 h 1027851"/>
                <a:gd name="connsiteX6" fmla="*/ 429491 w 2202872"/>
                <a:gd name="connsiteY6" fmla="*/ 778457 h 1027851"/>
                <a:gd name="connsiteX7" fmla="*/ 471054 w 2202872"/>
                <a:gd name="connsiteY7" fmla="*/ 764603 h 1027851"/>
                <a:gd name="connsiteX8" fmla="*/ 554181 w 2202872"/>
                <a:gd name="connsiteY8" fmla="*/ 709185 h 1027851"/>
                <a:gd name="connsiteX9" fmla="*/ 623454 w 2202872"/>
                <a:gd name="connsiteY9" fmla="*/ 653767 h 1027851"/>
                <a:gd name="connsiteX10" fmla="*/ 734291 w 2202872"/>
                <a:gd name="connsiteY10" fmla="*/ 584494 h 1027851"/>
                <a:gd name="connsiteX11" fmla="*/ 803563 w 2202872"/>
                <a:gd name="connsiteY11" fmla="*/ 501367 h 1027851"/>
                <a:gd name="connsiteX12" fmla="*/ 831272 w 2202872"/>
                <a:gd name="connsiteY12" fmla="*/ 473657 h 1027851"/>
                <a:gd name="connsiteX13" fmla="*/ 886691 w 2202872"/>
                <a:gd name="connsiteY13" fmla="*/ 390530 h 1027851"/>
                <a:gd name="connsiteX14" fmla="*/ 928254 w 2202872"/>
                <a:gd name="connsiteY14" fmla="*/ 251985 h 1027851"/>
                <a:gd name="connsiteX15" fmla="*/ 955963 w 2202872"/>
                <a:gd name="connsiteY15" fmla="*/ 2603 h 1027851"/>
                <a:gd name="connsiteX16" fmla="*/ 1468580 w 2202872"/>
                <a:gd name="connsiteY16" fmla="*/ 2603 h 1027851"/>
                <a:gd name="connsiteX17" fmla="*/ 1496291 w 2202872"/>
                <a:gd name="connsiteY17" fmla="*/ 348966 h 1027851"/>
                <a:gd name="connsiteX18" fmla="*/ 1551709 w 2202872"/>
                <a:gd name="connsiteY18" fmla="*/ 570639 h 1027851"/>
                <a:gd name="connsiteX19" fmla="*/ 1620981 w 2202872"/>
                <a:gd name="connsiteY19" fmla="*/ 695330 h 1027851"/>
                <a:gd name="connsiteX20" fmla="*/ 1759527 w 2202872"/>
                <a:gd name="connsiteY20" fmla="*/ 806167 h 1027851"/>
                <a:gd name="connsiteX21" fmla="*/ 1814945 w 2202872"/>
                <a:gd name="connsiteY21" fmla="*/ 861585 h 1027851"/>
                <a:gd name="connsiteX22" fmla="*/ 1925781 w 2202872"/>
                <a:gd name="connsiteY22" fmla="*/ 903148 h 1027851"/>
                <a:gd name="connsiteX23" fmla="*/ 2036618 w 2202872"/>
                <a:gd name="connsiteY23" fmla="*/ 958567 h 1027851"/>
                <a:gd name="connsiteX24" fmla="*/ 2078181 w 2202872"/>
                <a:gd name="connsiteY24" fmla="*/ 972421 h 1027851"/>
                <a:gd name="connsiteX25" fmla="*/ 2105891 w 2202872"/>
                <a:gd name="connsiteY25" fmla="*/ 1000130 h 1027851"/>
                <a:gd name="connsiteX26" fmla="*/ 2202872 w 2202872"/>
                <a:gd name="connsiteY26" fmla="*/ 1027839 h 102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02872" h="1027851">
                  <a:moveTo>
                    <a:pt x="0" y="1027839"/>
                  </a:moveTo>
                  <a:cubicBezTo>
                    <a:pt x="23091" y="1018603"/>
                    <a:pt x="47439" y="1012039"/>
                    <a:pt x="69272" y="1000130"/>
                  </a:cubicBezTo>
                  <a:cubicBezTo>
                    <a:pt x="98508" y="984183"/>
                    <a:pt x="120807" y="955244"/>
                    <a:pt x="152400" y="944712"/>
                  </a:cubicBezTo>
                  <a:cubicBezTo>
                    <a:pt x="166254" y="940094"/>
                    <a:pt x="181197" y="937949"/>
                    <a:pt x="193963" y="930857"/>
                  </a:cubicBezTo>
                  <a:cubicBezTo>
                    <a:pt x="223074" y="914684"/>
                    <a:pt x="249382" y="891603"/>
                    <a:pt x="277091" y="875439"/>
                  </a:cubicBezTo>
                  <a:cubicBezTo>
                    <a:pt x="304800" y="859276"/>
                    <a:pt x="334818" y="850040"/>
                    <a:pt x="360218" y="833876"/>
                  </a:cubicBezTo>
                  <a:cubicBezTo>
                    <a:pt x="385618" y="817712"/>
                    <a:pt x="411018" y="790002"/>
                    <a:pt x="429491" y="778457"/>
                  </a:cubicBezTo>
                  <a:cubicBezTo>
                    <a:pt x="447964" y="766912"/>
                    <a:pt x="457200" y="769221"/>
                    <a:pt x="471054" y="764603"/>
                  </a:cubicBezTo>
                  <a:cubicBezTo>
                    <a:pt x="498763" y="746130"/>
                    <a:pt x="535708" y="736894"/>
                    <a:pt x="554181" y="709185"/>
                  </a:cubicBezTo>
                  <a:cubicBezTo>
                    <a:pt x="589992" y="655470"/>
                    <a:pt x="566094" y="672887"/>
                    <a:pt x="623454" y="653767"/>
                  </a:cubicBezTo>
                  <a:cubicBezTo>
                    <a:pt x="653472" y="632985"/>
                    <a:pt x="704273" y="609894"/>
                    <a:pt x="734291" y="584494"/>
                  </a:cubicBezTo>
                  <a:cubicBezTo>
                    <a:pt x="764309" y="559094"/>
                    <a:pt x="759974" y="555853"/>
                    <a:pt x="803563" y="501367"/>
                  </a:cubicBezTo>
                  <a:cubicBezTo>
                    <a:pt x="811723" y="491167"/>
                    <a:pt x="823435" y="484107"/>
                    <a:pt x="831272" y="473657"/>
                  </a:cubicBezTo>
                  <a:cubicBezTo>
                    <a:pt x="851253" y="447015"/>
                    <a:pt x="886691" y="390530"/>
                    <a:pt x="886691" y="390530"/>
                  </a:cubicBezTo>
                  <a:cubicBezTo>
                    <a:pt x="899011" y="353569"/>
                    <a:pt x="916709" y="316639"/>
                    <a:pt x="928254" y="251985"/>
                  </a:cubicBezTo>
                  <a:cubicBezTo>
                    <a:pt x="939799" y="187331"/>
                    <a:pt x="928120" y="185376"/>
                    <a:pt x="955963" y="2603"/>
                  </a:cubicBezTo>
                  <a:cubicBezTo>
                    <a:pt x="1076150" y="504"/>
                    <a:pt x="1371599" y="-2015"/>
                    <a:pt x="1468580" y="2603"/>
                  </a:cubicBezTo>
                  <a:cubicBezTo>
                    <a:pt x="1468580" y="159620"/>
                    <a:pt x="1482436" y="254293"/>
                    <a:pt x="1496291" y="348966"/>
                  </a:cubicBezTo>
                  <a:cubicBezTo>
                    <a:pt x="1510146" y="443639"/>
                    <a:pt x="1530927" y="512912"/>
                    <a:pt x="1551709" y="570639"/>
                  </a:cubicBezTo>
                  <a:cubicBezTo>
                    <a:pt x="1572491" y="628366"/>
                    <a:pt x="1586345" y="656075"/>
                    <a:pt x="1620981" y="695330"/>
                  </a:cubicBezTo>
                  <a:cubicBezTo>
                    <a:pt x="1655617" y="734585"/>
                    <a:pt x="1727200" y="778458"/>
                    <a:pt x="1759527" y="806167"/>
                  </a:cubicBezTo>
                  <a:cubicBezTo>
                    <a:pt x="1791854" y="833876"/>
                    <a:pt x="1787236" y="845422"/>
                    <a:pt x="1814945" y="861585"/>
                  </a:cubicBezTo>
                  <a:cubicBezTo>
                    <a:pt x="1842654" y="877748"/>
                    <a:pt x="1792136" y="876420"/>
                    <a:pt x="1925781" y="903148"/>
                  </a:cubicBezTo>
                  <a:cubicBezTo>
                    <a:pt x="1974144" y="951509"/>
                    <a:pt x="1941100" y="926727"/>
                    <a:pt x="2036618" y="958567"/>
                  </a:cubicBezTo>
                  <a:lnTo>
                    <a:pt x="2078181" y="972421"/>
                  </a:lnTo>
                  <a:cubicBezTo>
                    <a:pt x="2087418" y="981657"/>
                    <a:pt x="2094208" y="994288"/>
                    <a:pt x="2105891" y="1000130"/>
                  </a:cubicBezTo>
                  <a:cubicBezTo>
                    <a:pt x="2164230" y="1029299"/>
                    <a:pt x="2164422" y="1027839"/>
                    <a:pt x="2202872" y="1027839"/>
                  </a:cubicBezTo>
                </a:path>
              </a:pathLst>
            </a:custGeom>
            <a:solidFill>
              <a:schemeClr val="accent1"/>
            </a:solidFill>
            <a:ln w="508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30" name="Group 29"/>
          <p:cNvGrpSpPr/>
          <p:nvPr/>
        </p:nvGrpSpPr>
        <p:grpSpPr>
          <a:xfrm>
            <a:off x="5097131" y="2626448"/>
            <a:ext cx="1803854" cy="1125959"/>
            <a:chOff x="1230466" y="1066965"/>
            <a:chExt cx="2202872" cy="1676235"/>
          </a:xfrm>
        </p:grpSpPr>
        <p:sp>
          <p:nvSpPr>
            <p:cNvPr id="31" name="Rectangle 30"/>
            <p:cNvSpPr/>
            <p:nvPr/>
          </p:nvSpPr>
          <p:spPr>
            <a:xfrm>
              <a:off x="1295400" y="2057400"/>
              <a:ext cx="2133600" cy="685800"/>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1230466" y="1066965"/>
              <a:ext cx="2202872" cy="1027851"/>
            </a:xfrm>
            <a:custGeom>
              <a:avLst/>
              <a:gdLst>
                <a:gd name="connsiteX0" fmla="*/ 0 w 2202872"/>
                <a:gd name="connsiteY0" fmla="*/ 1039321 h 1039333"/>
                <a:gd name="connsiteX1" fmla="*/ 69272 w 2202872"/>
                <a:gd name="connsiteY1" fmla="*/ 1011612 h 1039333"/>
                <a:gd name="connsiteX2" fmla="*/ 152400 w 2202872"/>
                <a:gd name="connsiteY2" fmla="*/ 956194 h 1039333"/>
                <a:gd name="connsiteX3" fmla="*/ 193963 w 2202872"/>
                <a:gd name="connsiteY3" fmla="*/ 942339 h 1039333"/>
                <a:gd name="connsiteX4" fmla="*/ 277091 w 2202872"/>
                <a:gd name="connsiteY4" fmla="*/ 886921 h 1039333"/>
                <a:gd name="connsiteX5" fmla="*/ 318654 w 2202872"/>
                <a:gd name="connsiteY5" fmla="*/ 859212 h 1039333"/>
                <a:gd name="connsiteX6" fmla="*/ 360218 w 2202872"/>
                <a:gd name="connsiteY6" fmla="*/ 845358 h 1039333"/>
                <a:gd name="connsiteX7" fmla="*/ 401781 w 2202872"/>
                <a:gd name="connsiteY7" fmla="*/ 817649 h 1039333"/>
                <a:gd name="connsiteX8" fmla="*/ 429491 w 2202872"/>
                <a:gd name="connsiteY8" fmla="*/ 789939 h 1039333"/>
                <a:gd name="connsiteX9" fmla="*/ 471054 w 2202872"/>
                <a:gd name="connsiteY9" fmla="*/ 776085 h 1039333"/>
                <a:gd name="connsiteX10" fmla="*/ 554181 w 2202872"/>
                <a:gd name="connsiteY10" fmla="*/ 720667 h 1039333"/>
                <a:gd name="connsiteX11" fmla="*/ 623454 w 2202872"/>
                <a:gd name="connsiteY11" fmla="*/ 665249 h 1039333"/>
                <a:gd name="connsiteX12" fmla="*/ 651163 w 2202872"/>
                <a:gd name="connsiteY12" fmla="*/ 637539 h 1039333"/>
                <a:gd name="connsiteX13" fmla="*/ 734291 w 2202872"/>
                <a:gd name="connsiteY13" fmla="*/ 595976 h 1039333"/>
                <a:gd name="connsiteX14" fmla="*/ 803563 w 2202872"/>
                <a:gd name="connsiteY14" fmla="*/ 512849 h 1039333"/>
                <a:gd name="connsiteX15" fmla="*/ 831272 w 2202872"/>
                <a:gd name="connsiteY15" fmla="*/ 485139 h 1039333"/>
                <a:gd name="connsiteX16" fmla="*/ 886691 w 2202872"/>
                <a:gd name="connsiteY16" fmla="*/ 402012 h 1039333"/>
                <a:gd name="connsiteX17" fmla="*/ 928254 w 2202872"/>
                <a:gd name="connsiteY17" fmla="*/ 263467 h 1039333"/>
                <a:gd name="connsiteX18" fmla="*/ 942109 w 2202872"/>
                <a:gd name="connsiteY18" fmla="*/ 152630 h 1039333"/>
                <a:gd name="connsiteX19" fmla="*/ 955963 w 2202872"/>
                <a:gd name="connsiteY19" fmla="*/ 14085 h 1039333"/>
                <a:gd name="connsiteX20" fmla="*/ 1039091 w 2202872"/>
                <a:gd name="connsiteY20" fmla="*/ 230 h 1039333"/>
                <a:gd name="connsiteX21" fmla="*/ 1288472 w 2202872"/>
                <a:gd name="connsiteY21" fmla="*/ 14085 h 1039333"/>
                <a:gd name="connsiteX22" fmla="*/ 1440872 w 2202872"/>
                <a:gd name="connsiteY22" fmla="*/ 41794 h 1039333"/>
                <a:gd name="connsiteX23" fmla="*/ 1454727 w 2202872"/>
                <a:gd name="connsiteY23" fmla="*/ 374303 h 1039333"/>
                <a:gd name="connsiteX24" fmla="*/ 1482436 w 2202872"/>
                <a:gd name="connsiteY24" fmla="*/ 457430 h 1039333"/>
                <a:gd name="connsiteX25" fmla="*/ 1551709 w 2202872"/>
                <a:gd name="connsiteY25" fmla="*/ 582121 h 1039333"/>
                <a:gd name="connsiteX26" fmla="*/ 1593272 w 2202872"/>
                <a:gd name="connsiteY26" fmla="*/ 595976 h 1039333"/>
                <a:gd name="connsiteX27" fmla="*/ 1620981 w 2202872"/>
                <a:gd name="connsiteY27" fmla="*/ 706812 h 1039333"/>
                <a:gd name="connsiteX28" fmla="*/ 1731818 w 2202872"/>
                <a:gd name="connsiteY28" fmla="*/ 789939 h 1039333"/>
                <a:gd name="connsiteX29" fmla="*/ 1759527 w 2202872"/>
                <a:gd name="connsiteY29" fmla="*/ 817649 h 1039333"/>
                <a:gd name="connsiteX30" fmla="*/ 1773381 w 2202872"/>
                <a:gd name="connsiteY30" fmla="*/ 859212 h 1039333"/>
                <a:gd name="connsiteX31" fmla="*/ 1814945 w 2202872"/>
                <a:gd name="connsiteY31" fmla="*/ 873067 h 1039333"/>
                <a:gd name="connsiteX32" fmla="*/ 1925781 w 2202872"/>
                <a:gd name="connsiteY32" fmla="*/ 914630 h 1039333"/>
                <a:gd name="connsiteX33" fmla="*/ 2036618 w 2202872"/>
                <a:gd name="connsiteY33" fmla="*/ 970049 h 1039333"/>
                <a:gd name="connsiteX34" fmla="*/ 2078181 w 2202872"/>
                <a:gd name="connsiteY34" fmla="*/ 983903 h 1039333"/>
                <a:gd name="connsiteX35" fmla="*/ 2105891 w 2202872"/>
                <a:gd name="connsiteY35" fmla="*/ 1011612 h 1039333"/>
                <a:gd name="connsiteX36" fmla="*/ 2202872 w 2202872"/>
                <a:gd name="connsiteY36" fmla="*/ 1039321 h 1039333"/>
                <a:gd name="connsiteX0" fmla="*/ 0 w 2202872"/>
                <a:gd name="connsiteY0" fmla="*/ 1039321 h 1039333"/>
                <a:gd name="connsiteX1" fmla="*/ 69272 w 2202872"/>
                <a:gd name="connsiteY1" fmla="*/ 1011612 h 1039333"/>
                <a:gd name="connsiteX2" fmla="*/ 152400 w 2202872"/>
                <a:gd name="connsiteY2" fmla="*/ 956194 h 1039333"/>
                <a:gd name="connsiteX3" fmla="*/ 193963 w 2202872"/>
                <a:gd name="connsiteY3" fmla="*/ 942339 h 1039333"/>
                <a:gd name="connsiteX4" fmla="*/ 277091 w 2202872"/>
                <a:gd name="connsiteY4" fmla="*/ 886921 h 1039333"/>
                <a:gd name="connsiteX5" fmla="*/ 318654 w 2202872"/>
                <a:gd name="connsiteY5" fmla="*/ 859212 h 1039333"/>
                <a:gd name="connsiteX6" fmla="*/ 360218 w 2202872"/>
                <a:gd name="connsiteY6" fmla="*/ 845358 h 1039333"/>
                <a:gd name="connsiteX7" fmla="*/ 401781 w 2202872"/>
                <a:gd name="connsiteY7" fmla="*/ 817649 h 1039333"/>
                <a:gd name="connsiteX8" fmla="*/ 429491 w 2202872"/>
                <a:gd name="connsiteY8" fmla="*/ 789939 h 1039333"/>
                <a:gd name="connsiteX9" fmla="*/ 471054 w 2202872"/>
                <a:gd name="connsiteY9" fmla="*/ 776085 h 1039333"/>
                <a:gd name="connsiteX10" fmla="*/ 554181 w 2202872"/>
                <a:gd name="connsiteY10" fmla="*/ 720667 h 1039333"/>
                <a:gd name="connsiteX11" fmla="*/ 623454 w 2202872"/>
                <a:gd name="connsiteY11" fmla="*/ 665249 h 1039333"/>
                <a:gd name="connsiteX12" fmla="*/ 651163 w 2202872"/>
                <a:gd name="connsiteY12" fmla="*/ 637539 h 1039333"/>
                <a:gd name="connsiteX13" fmla="*/ 734291 w 2202872"/>
                <a:gd name="connsiteY13" fmla="*/ 595976 h 1039333"/>
                <a:gd name="connsiteX14" fmla="*/ 803563 w 2202872"/>
                <a:gd name="connsiteY14" fmla="*/ 512849 h 1039333"/>
                <a:gd name="connsiteX15" fmla="*/ 831272 w 2202872"/>
                <a:gd name="connsiteY15" fmla="*/ 485139 h 1039333"/>
                <a:gd name="connsiteX16" fmla="*/ 886691 w 2202872"/>
                <a:gd name="connsiteY16" fmla="*/ 402012 h 1039333"/>
                <a:gd name="connsiteX17" fmla="*/ 928254 w 2202872"/>
                <a:gd name="connsiteY17" fmla="*/ 263467 h 1039333"/>
                <a:gd name="connsiteX18" fmla="*/ 942109 w 2202872"/>
                <a:gd name="connsiteY18" fmla="*/ 152630 h 1039333"/>
                <a:gd name="connsiteX19" fmla="*/ 955963 w 2202872"/>
                <a:gd name="connsiteY19" fmla="*/ 14085 h 1039333"/>
                <a:gd name="connsiteX20" fmla="*/ 1039091 w 2202872"/>
                <a:gd name="connsiteY20" fmla="*/ 230 h 1039333"/>
                <a:gd name="connsiteX21" fmla="*/ 1288472 w 2202872"/>
                <a:gd name="connsiteY21" fmla="*/ 14085 h 1039333"/>
                <a:gd name="connsiteX22" fmla="*/ 1440872 w 2202872"/>
                <a:gd name="connsiteY22" fmla="*/ 41794 h 1039333"/>
                <a:gd name="connsiteX23" fmla="*/ 1454727 w 2202872"/>
                <a:gd name="connsiteY23" fmla="*/ 374303 h 1039333"/>
                <a:gd name="connsiteX24" fmla="*/ 1482436 w 2202872"/>
                <a:gd name="connsiteY24" fmla="*/ 457430 h 1039333"/>
                <a:gd name="connsiteX25" fmla="*/ 1551709 w 2202872"/>
                <a:gd name="connsiteY25" fmla="*/ 582121 h 1039333"/>
                <a:gd name="connsiteX26" fmla="*/ 1620981 w 2202872"/>
                <a:gd name="connsiteY26" fmla="*/ 706812 h 1039333"/>
                <a:gd name="connsiteX27" fmla="*/ 1731818 w 2202872"/>
                <a:gd name="connsiteY27" fmla="*/ 789939 h 1039333"/>
                <a:gd name="connsiteX28" fmla="*/ 1759527 w 2202872"/>
                <a:gd name="connsiteY28" fmla="*/ 817649 h 1039333"/>
                <a:gd name="connsiteX29" fmla="*/ 1773381 w 2202872"/>
                <a:gd name="connsiteY29" fmla="*/ 859212 h 1039333"/>
                <a:gd name="connsiteX30" fmla="*/ 1814945 w 2202872"/>
                <a:gd name="connsiteY30" fmla="*/ 873067 h 1039333"/>
                <a:gd name="connsiteX31" fmla="*/ 1925781 w 2202872"/>
                <a:gd name="connsiteY31" fmla="*/ 914630 h 1039333"/>
                <a:gd name="connsiteX32" fmla="*/ 2036618 w 2202872"/>
                <a:gd name="connsiteY32" fmla="*/ 970049 h 1039333"/>
                <a:gd name="connsiteX33" fmla="*/ 2078181 w 2202872"/>
                <a:gd name="connsiteY33" fmla="*/ 983903 h 1039333"/>
                <a:gd name="connsiteX34" fmla="*/ 2105891 w 2202872"/>
                <a:gd name="connsiteY34" fmla="*/ 1011612 h 1039333"/>
                <a:gd name="connsiteX35" fmla="*/ 2202872 w 2202872"/>
                <a:gd name="connsiteY35" fmla="*/ 1039321 h 1039333"/>
                <a:gd name="connsiteX0" fmla="*/ 0 w 2202872"/>
                <a:gd name="connsiteY0" fmla="*/ 1053846 h 1053858"/>
                <a:gd name="connsiteX1" fmla="*/ 69272 w 2202872"/>
                <a:gd name="connsiteY1" fmla="*/ 1026137 h 1053858"/>
                <a:gd name="connsiteX2" fmla="*/ 152400 w 2202872"/>
                <a:gd name="connsiteY2" fmla="*/ 970719 h 1053858"/>
                <a:gd name="connsiteX3" fmla="*/ 193963 w 2202872"/>
                <a:gd name="connsiteY3" fmla="*/ 956864 h 1053858"/>
                <a:gd name="connsiteX4" fmla="*/ 277091 w 2202872"/>
                <a:gd name="connsiteY4" fmla="*/ 901446 h 1053858"/>
                <a:gd name="connsiteX5" fmla="*/ 318654 w 2202872"/>
                <a:gd name="connsiteY5" fmla="*/ 873737 h 1053858"/>
                <a:gd name="connsiteX6" fmla="*/ 360218 w 2202872"/>
                <a:gd name="connsiteY6" fmla="*/ 859883 h 1053858"/>
                <a:gd name="connsiteX7" fmla="*/ 401781 w 2202872"/>
                <a:gd name="connsiteY7" fmla="*/ 832174 h 1053858"/>
                <a:gd name="connsiteX8" fmla="*/ 429491 w 2202872"/>
                <a:gd name="connsiteY8" fmla="*/ 804464 h 1053858"/>
                <a:gd name="connsiteX9" fmla="*/ 471054 w 2202872"/>
                <a:gd name="connsiteY9" fmla="*/ 790610 h 1053858"/>
                <a:gd name="connsiteX10" fmla="*/ 554181 w 2202872"/>
                <a:gd name="connsiteY10" fmla="*/ 735192 h 1053858"/>
                <a:gd name="connsiteX11" fmla="*/ 623454 w 2202872"/>
                <a:gd name="connsiteY11" fmla="*/ 679774 h 1053858"/>
                <a:gd name="connsiteX12" fmla="*/ 651163 w 2202872"/>
                <a:gd name="connsiteY12" fmla="*/ 652064 h 1053858"/>
                <a:gd name="connsiteX13" fmla="*/ 734291 w 2202872"/>
                <a:gd name="connsiteY13" fmla="*/ 610501 h 1053858"/>
                <a:gd name="connsiteX14" fmla="*/ 803563 w 2202872"/>
                <a:gd name="connsiteY14" fmla="*/ 527374 h 1053858"/>
                <a:gd name="connsiteX15" fmla="*/ 831272 w 2202872"/>
                <a:gd name="connsiteY15" fmla="*/ 499664 h 1053858"/>
                <a:gd name="connsiteX16" fmla="*/ 886691 w 2202872"/>
                <a:gd name="connsiteY16" fmla="*/ 416537 h 1053858"/>
                <a:gd name="connsiteX17" fmla="*/ 928254 w 2202872"/>
                <a:gd name="connsiteY17" fmla="*/ 277992 h 1053858"/>
                <a:gd name="connsiteX18" fmla="*/ 942109 w 2202872"/>
                <a:gd name="connsiteY18" fmla="*/ 167155 h 1053858"/>
                <a:gd name="connsiteX19" fmla="*/ 955963 w 2202872"/>
                <a:gd name="connsiteY19" fmla="*/ 28610 h 1053858"/>
                <a:gd name="connsiteX20" fmla="*/ 1039091 w 2202872"/>
                <a:gd name="connsiteY20" fmla="*/ 14755 h 1053858"/>
                <a:gd name="connsiteX21" fmla="*/ 1288472 w 2202872"/>
                <a:gd name="connsiteY21" fmla="*/ 28610 h 1053858"/>
                <a:gd name="connsiteX22" fmla="*/ 1440872 w 2202872"/>
                <a:gd name="connsiteY22" fmla="*/ 901 h 1053858"/>
                <a:gd name="connsiteX23" fmla="*/ 1454727 w 2202872"/>
                <a:gd name="connsiteY23" fmla="*/ 388828 h 1053858"/>
                <a:gd name="connsiteX24" fmla="*/ 1482436 w 2202872"/>
                <a:gd name="connsiteY24" fmla="*/ 471955 h 1053858"/>
                <a:gd name="connsiteX25" fmla="*/ 1551709 w 2202872"/>
                <a:gd name="connsiteY25" fmla="*/ 596646 h 1053858"/>
                <a:gd name="connsiteX26" fmla="*/ 1620981 w 2202872"/>
                <a:gd name="connsiteY26" fmla="*/ 721337 h 1053858"/>
                <a:gd name="connsiteX27" fmla="*/ 1731818 w 2202872"/>
                <a:gd name="connsiteY27" fmla="*/ 804464 h 1053858"/>
                <a:gd name="connsiteX28" fmla="*/ 1759527 w 2202872"/>
                <a:gd name="connsiteY28" fmla="*/ 832174 h 1053858"/>
                <a:gd name="connsiteX29" fmla="*/ 1773381 w 2202872"/>
                <a:gd name="connsiteY29" fmla="*/ 873737 h 1053858"/>
                <a:gd name="connsiteX30" fmla="*/ 1814945 w 2202872"/>
                <a:gd name="connsiteY30" fmla="*/ 887592 h 1053858"/>
                <a:gd name="connsiteX31" fmla="*/ 1925781 w 2202872"/>
                <a:gd name="connsiteY31" fmla="*/ 929155 h 1053858"/>
                <a:gd name="connsiteX32" fmla="*/ 2036618 w 2202872"/>
                <a:gd name="connsiteY32" fmla="*/ 984574 h 1053858"/>
                <a:gd name="connsiteX33" fmla="*/ 2078181 w 2202872"/>
                <a:gd name="connsiteY33" fmla="*/ 998428 h 1053858"/>
                <a:gd name="connsiteX34" fmla="*/ 2105891 w 2202872"/>
                <a:gd name="connsiteY34" fmla="*/ 1026137 h 1053858"/>
                <a:gd name="connsiteX35" fmla="*/ 2202872 w 2202872"/>
                <a:gd name="connsiteY35" fmla="*/ 1053846 h 1053858"/>
                <a:gd name="connsiteX0" fmla="*/ 0 w 2202872"/>
                <a:gd name="connsiteY0" fmla="*/ 1078319 h 1078331"/>
                <a:gd name="connsiteX1" fmla="*/ 69272 w 2202872"/>
                <a:gd name="connsiteY1" fmla="*/ 1050610 h 1078331"/>
                <a:gd name="connsiteX2" fmla="*/ 152400 w 2202872"/>
                <a:gd name="connsiteY2" fmla="*/ 995192 h 1078331"/>
                <a:gd name="connsiteX3" fmla="*/ 193963 w 2202872"/>
                <a:gd name="connsiteY3" fmla="*/ 981337 h 1078331"/>
                <a:gd name="connsiteX4" fmla="*/ 277091 w 2202872"/>
                <a:gd name="connsiteY4" fmla="*/ 925919 h 1078331"/>
                <a:gd name="connsiteX5" fmla="*/ 318654 w 2202872"/>
                <a:gd name="connsiteY5" fmla="*/ 898210 h 1078331"/>
                <a:gd name="connsiteX6" fmla="*/ 360218 w 2202872"/>
                <a:gd name="connsiteY6" fmla="*/ 884356 h 1078331"/>
                <a:gd name="connsiteX7" fmla="*/ 401781 w 2202872"/>
                <a:gd name="connsiteY7" fmla="*/ 856647 h 1078331"/>
                <a:gd name="connsiteX8" fmla="*/ 429491 w 2202872"/>
                <a:gd name="connsiteY8" fmla="*/ 828937 h 1078331"/>
                <a:gd name="connsiteX9" fmla="*/ 471054 w 2202872"/>
                <a:gd name="connsiteY9" fmla="*/ 815083 h 1078331"/>
                <a:gd name="connsiteX10" fmla="*/ 554181 w 2202872"/>
                <a:gd name="connsiteY10" fmla="*/ 759665 h 1078331"/>
                <a:gd name="connsiteX11" fmla="*/ 623454 w 2202872"/>
                <a:gd name="connsiteY11" fmla="*/ 704247 h 1078331"/>
                <a:gd name="connsiteX12" fmla="*/ 651163 w 2202872"/>
                <a:gd name="connsiteY12" fmla="*/ 676537 h 1078331"/>
                <a:gd name="connsiteX13" fmla="*/ 734291 w 2202872"/>
                <a:gd name="connsiteY13" fmla="*/ 634974 h 1078331"/>
                <a:gd name="connsiteX14" fmla="*/ 803563 w 2202872"/>
                <a:gd name="connsiteY14" fmla="*/ 551847 h 1078331"/>
                <a:gd name="connsiteX15" fmla="*/ 831272 w 2202872"/>
                <a:gd name="connsiteY15" fmla="*/ 524137 h 1078331"/>
                <a:gd name="connsiteX16" fmla="*/ 886691 w 2202872"/>
                <a:gd name="connsiteY16" fmla="*/ 441010 h 1078331"/>
                <a:gd name="connsiteX17" fmla="*/ 928254 w 2202872"/>
                <a:gd name="connsiteY17" fmla="*/ 302465 h 1078331"/>
                <a:gd name="connsiteX18" fmla="*/ 942109 w 2202872"/>
                <a:gd name="connsiteY18" fmla="*/ 191628 h 1078331"/>
                <a:gd name="connsiteX19" fmla="*/ 955963 w 2202872"/>
                <a:gd name="connsiteY19" fmla="*/ 53083 h 1078331"/>
                <a:gd name="connsiteX20" fmla="*/ 1039091 w 2202872"/>
                <a:gd name="connsiteY20" fmla="*/ 39228 h 1078331"/>
                <a:gd name="connsiteX21" fmla="*/ 1440872 w 2202872"/>
                <a:gd name="connsiteY21" fmla="*/ 25374 h 1078331"/>
                <a:gd name="connsiteX22" fmla="*/ 1454727 w 2202872"/>
                <a:gd name="connsiteY22" fmla="*/ 413301 h 1078331"/>
                <a:gd name="connsiteX23" fmla="*/ 1482436 w 2202872"/>
                <a:gd name="connsiteY23" fmla="*/ 496428 h 1078331"/>
                <a:gd name="connsiteX24" fmla="*/ 1551709 w 2202872"/>
                <a:gd name="connsiteY24" fmla="*/ 621119 h 1078331"/>
                <a:gd name="connsiteX25" fmla="*/ 1620981 w 2202872"/>
                <a:gd name="connsiteY25" fmla="*/ 745810 h 1078331"/>
                <a:gd name="connsiteX26" fmla="*/ 1731818 w 2202872"/>
                <a:gd name="connsiteY26" fmla="*/ 828937 h 1078331"/>
                <a:gd name="connsiteX27" fmla="*/ 1759527 w 2202872"/>
                <a:gd name="connsiteY27" fmla="*/ 856647 h 1078331"/>
                <a:gd name="connsiteX28" fmla="*/ 1773381 w 2202872"/>
                <a:gd name="connsiteY28" fmla="*/ 898210 h 1078331"/>
                <a:gd name="connsiteX29" fmla="*/ 1814945 w 2202872"/>
                <a:gd name="connsiteY29" fmla="*/ 912065 h 1078331"/>
                <a:gd name="connsiteX30" fmla="*/ 1925781 w 2202872"/>
                <a:gd name="connsiteY30" fmla="*/ 953628 h 1078331"/>
                <a:gd name="connsiteX31" fmla="*/ 2036618 w 2202872"/>
                <a:gd name="connsiteY31" fmla="*/ 1009047 h 1078331"/>
                <a:gd name="connsiteX32" fmla="*/ 2078181 w 2202872"/>
                <a:gd name="connsiteY32" fmla="*/ 1022901 h 1078331"/>
                <a:gd name="connsiteX33" fmla="*/ 2105891 w 2202872"/>
                <a:gd name="connsiteY33" fmla="*/ 1050610 h 1078331"/>
                <a:gd name="connsiteX34" fmla="*/ 2202872 w 2202872"/>
                <a:gd name="connsiteY34" fmla="*/ 1078319 h 1078331"/>
                <a:gd name="connsiteX0" fmla="*/ 0 w 2202872"/>
                <a:gd name="connsiteY0" fmla="*/ 1044421 h 1044433"/>
                <a:gd name="connsiteX1" fmla="*/ 69272 w 2202872"/>
                <a:gd name="connsiteY1" fmla="*/ 1016712 h 1044433"/>
                <a:gd name="connsiteX2" fmla="*/ 152400 w 2202872"/>
                <a:gd name="connsiteY2" fmla="*/ 961294 h 1044433"/>
                <a:gd name="connsiteX3" fmla="*/ 193963 w 2202872"/>
                <a:gd name="connsiteY3" fmla="*/ 947439 h 1044433"/>
                <a:gd name="connsiteX4" fmla="*/ 277091 w 2202872"/>
                <a:gd name="connsiteY4" fmla="*/ 892021 h 1044433"/>
                <a:gd name="connsiteX5" fmla="*/ 318654 w 2202872"/>
                <a:gd name="connsiteY5" fmla="*/ 864312 h 1044433"/>
                <a:gd name="connsiteX6" fmla="*/ 360218 w 2202872"/>
                <a:gd name="connsiteY6" fmla="*/ 850458 h 1044433"/>
                <a:gd name="connsiteX7" fmla="*/ 401781 w 2202872"/>
                <a:gd name="connsiteY7" fmla="*/ 822749 h 1044433"/>
                <a:gd name="connsiteX8" fmla="*/ 429491 w 2202872"/>
                <a:gd name="connsiteY8" fmla="*/ 795039 h 1044433"/>
                <a:gd name="connsiteX9" fmla="*/ 471054 w 2202872"/>
                <a:gd name="connsiteY9" fmla="*/ 781185 h 1044433"/>
                <a:gd name="connsiteX10" fmla="*/ 554181 w 2202872"/>
                <a:gd name="connsiteY10" fmla="*/ 725767 h 1044433"/>
                <a:gd name="connsiteX11" fmla="*/ 623454 w 2202872"/>
                <a:gd name="connsiteY11" fmla="*/ 670349 h 1044433"/>
                <a:gd name="connsiteX12" fmla="*/ 651163 w 2202872"/>
                <a:gd name="connsiteY12" fmla="*/ 642639 h 1044433"/>
                <a:gd name="connsiteX13" fmla="*/ 734291 w 2202872"/>
                <a:gd name="connsiteY13" fmla="*/ 601076 h 1044433"/>
                <a:gd name="connsiteX14" fmla="*/ 803563 w 2202872"/>
                <a:gd name="connsiteY14" fmla="*/ 517949 h 1044433"/>
                <a:gd name="connsiteX15" fmla="*/ 831272 w 2202872"/>
                <a:gd name="connsiteY15" fmla="*/ 490239 h 1044433"/>
                <a:gd name="connsiteX16" fmla="*/ 886691 w 2202872"/>
                <a:gd name="connsiteY16" fmla="*/ 407112 h 1044433"/>
                <a:gd name="connsiteX17" fmla="*/ 928254 w 2202872"/>
                <a:gd name="connsiteY17" fmla="*/ 268567 h 1044433"/>
                <a:gd name="connsiteX18" fmla="*/ 942109 w 2202872"/>
                <a:gd name="connsiteY18" fmla="*/ 157730 h 1044433"/>
                <a:gd name="connsiteX19" fmla="*/ 955963 w 2202872"/>
                <a:gd name="connsiteY19" fmla="*/ 19185 h 1044433"/>
                <a:gd name="connsiteX20" fmla="*/ 1039091 w 2202872"/>
                <a:gd name="connsiteY20" fmla="*/ 5330 h 1044433"/>
                <a:gd name="connsiteX21" fmla="*/ 1427017 w 2202872"/>
                <a:gd name="connsiteY21" fmla="*/ 46894 h 1044433"/>
                <a:gd name="connsiteX22" fmla="*/ 1454727 w 2202872"/>
                <a:gd name="connsiteY22" fmla="*/ 379403 h 1044433"/>
                <a:gd name="connsiteX23" fmla="*/ 1482436 w 2202872"/>
                <a:gd name="connsiteY23" fmla="*/ 462530 h 1044433"/>
                <a:gd name="connsiteX24" fmla="*/ 1551709 w 2202872"/>
                <a:gd name="connsiteY24" fmla="*/ 587221 h 1044433"/>
                <a:gd name="connsiteX25" fmla="*/ 1620981 w 2202872"/>
                <a:gd name="connsiteY25" fmla="*/ 711912 h 1044433"/>
                <a:gd name="connsiteX26" fmla="*/ 1731818 w 2202872"/>
                <a:gd name="connsiteY26" fmla="*/ 795039 h 1044433"/>
                <a:gd name="connsiteX27" fmla="*/ 1759527 w 2202872"/>
                <a:gd name="connsiteY27" fmla="*/ 822749 h 1044433"/>
                <a:gd name="connsiteX28" fmla="*/ 1773381 w 2202872"/>
                <a:gd name="connsiteY28" fmla="*/ 864312 h 1044433"/>
                <a:gd name="connsiteX29" fmla="*/ 1814945 w 2202872"/>
                <a:gd name="connsiteY29" fmla="*/ 878167 h 1044433"/>
                <a:gd name="connsiteX30" fmla="*/ 1925781 w 2202872"/>
                <a:gd name="connsiteY30" fmla="*/ 919730 h 1044433"/>
                <a:gd name="connsiteX31" fmla="*/ 2036618 w 2202872"/>
                <a:gd name="connsiteY31" fmla="*/ 975149 h 1044433"/>
                <a:gd name="connsiteX32" fmla="*/ 2078181 w 2202872"/>
                <a:gd name="connsiteY32" fmla="*/ 989003 h 1044433"/>
                <a:gd name="connsiteX33" fmla="*/ 2105891 w 2202872"/>
                <a:gd name="connsiteY33" fmla="*/ 1016712 h 1044433"/>
                <a:gd name="connsiteX34" fmla="*/ 2202872 w 2202872"/>
                <a:gd name="connsiteY34" fmla="*/ 1044421 h 1044433"/>
                <a:gd name="connsiteX0" fmla="*/ 0 w 2202872"/>
                <a:gd name="connsiteY0" fmla="*/ 1044421 h 1044433"/>
                <a:gd name="connsiteX1" fmla="*/ 69272 w 2202872"/>
                <a:gd name="connsiteY1" fmla="*/ 1016712 h 1044433"/>
                <a:gd name="connsiteX2" fmla="*/ 152400 w 2202872"/>
                <a:gd name="connsiteY2" fmla="*/ 961294 h 1044433"/>
                <a:gd name="connsiteX3" fmla="*/ 193963 w 2202872"/>
                <a:gd name="connsiteY3" fmla="*/ 947439 h 1044433"/>
                <a:gd name="connsiteX4" fmla="*/ 277091 w 2202872"/>
                <a:gd name="connsiteY4" fmla="*/ 892021 h 1044433"/>
                <a:gd name="connsiteX5" fmla="*/ 318654 w 2202872"/>
                <a:gd name="connsiteY5" fmla="*/ 864312 h 1044433"/>
                <a:gd name="connsiteX6" fmla="*/ 360218 w 2202872"/>
                <a:gd name="connsiteY6" fmla="*/ 850458 h 1044433"/>
                <a:gd name="connsiteX7" fmla="*/ 401781 w 2202872"/>
                <a:gd name="connsiteY7" fmla="*/ 822749 h 1044433"/>
                <a:gd name="connsiteX8" fmla="*/ 429491 w 2202872"/>
                <a:gd name="connsiteY8" fmla="*/ 795039 h 1044433"/>
                <a:gd name="connsiteX9" fmla="*/ 471054 w 2202872"/>
                <a:gd name="connsiteY9" fmla="*/ 781185 h 1044433"/>
                <a:gd name="connsiteX10" fmla="*/ 554181 w 2202872"/>
                <a:gd name="connsiteY10" fmla="*/ 725767 h 1044433"/>
                <a:gd name="connsiteX11" fmla="*/ 623454 w 2202872"/>
                <a:gd name="connsiteY11" fmla="*/ 670349 h 1044433"/>
                <a:gd name="connsiteX12" fmla="*/ 651163 w 2202872"/>
                <a:gd name="connsiteY12" fmla="*/ 642639 h 1044433"/>
                <a:gd name="connsiteX13" fmla="*/ 734291 w 2202872"/>
                <a:gd name="connsiteY13" fmla="*/ 601076 h 1044433"/>
                <a:gd name="connsiteX14" fmla="*/ 803563 w 2202872"/>
                <a:gd name="connsiteY14" fmla="*/ 517949 h 1044433"/>
                <a:gd name="connsiteX15" fmla="*/ 831272 w 2202872"/>
                <a:gd name="connsiteY15" fmla="*/ 490239 h 1044433"/>
                <a:gd name="connsiteX16" fmla="*/ 886691 w 2202872"/>
                <a:gd name="connsiteY16" fmla="*/ 407112 h 1044433"/>
                <a:gd name="connsiteX17" fmla="*/ 928254 w 2202872"/>
                <a:gd name="connsiteY17" fmla="*/ 268567 h 1044433"/>
                <a:gd name="connsiteX18" fmla="*/ 942109 w 2202872"/>
                <a:gd name="connsiteY18" fmla="*/ 157730 h 1044433"/>
                <a:gd name="connsiteX19" fmla="*/ 955963 w 2202872"/>
                <a:gd name="connsiteY19" fmla="*/ 19185 h 1044433"/>
                <a:gd name="connsiteX20" fmla="*/ 1039091 w 2202872"/>
                <a:gd name="connsiteY20" fmla="*/ 5330 h 1044433"/>
                <a:gd name="connsiteX21" fmla="*/ 1427017 w 2202872"/>
                <a:gd name="connsiteY21" fmla="*/ 46894 h 1044433"/>
                <a:gd name="connsiteX22" fmla="*/ 1454727 w 2202872"/>
                <a:gd name="connsiteY22" fmla="*/ 379403 h 1044433"/>
                <a:gd name="connsiteX23" fmla="*/ 1482436 w 2202872"/>
                <a:gd name="connsiteY23" fmla="*/ 462530 h 1044433"/>
                <a:gd name="connsiteX24" fmla="*/ 1551709 w 2202872"/>
                <a:gd name="connsiteY24" fmla="*/ 587221 h 1044433"/>
                <a:gd name="connsiteX25" fmla="*/ 1620981 w 2202872"/>
                <a:gd name="connsiteY25" fmla="*/ 711912 h 1044433"/>
                <a:gd name="connsiteX26" fmla="*/ 1731818 w 2202872"/>
                <a:gd name="connsiteY26" fmla="*/ 795039 h 1044433"/>
                <a:gd name="connsiteX27" fmla="*/ 1759527 w 2202872"/>
                <a:gd name="connsiteY27" fmla="*/ 822749 h 1044433"/>
                <a:gd name="connsiteX28" fmla="*/ 1773381 w 2202872"/>
                <a:gd name="connsiteY28" fmla="*/ 864312 h 1044433"/>
                <a:gd name="connsiteX29" fmla="*/ 1814945 w 2202872"/>
                <a:gd name="connsiteY29" fmla="*/ 878167 h 1044433"/>
                <a:gd name="connsiteX30" fmla="*/ 1925781 w 2202872"/>
                <a:gd name="connsiteY30" fmla="*/ 919730 h 1044433"/>
                <a:gd name="connsiteX31" fmla="*/ 2036618 w 2202872"/>
                <a:gd name="connsiteY31" fmla="*/ 975149 h 1044433"/>
                <a:gd name="connsiteX32" fmla="*/ 2078181 w 2202872"/>
                <a:gd name="connsiteY32" fmla="*/ 989003 h 1044433"/>
                <a:gd name="connsiteX33" fmla="*/ 2105891 w 2202872"/>
                <a:gd name="connsiteY33" fmla="*/ 1016712 h 1044433"/>
                <a:gd name="connsiteX34" fmla="*/ 2202872 w 2202872"/>
                <a:gd name="connsiteY34" fmla="*/ 1044421 h 1044433"/>
                <a:gd name="connsiteX0" fmla="*/ 0 w 2202872"/>
                <a:gd name="connsiteY0" fmla="*/ 1039322 h 1039334"/>
                <a:gd name="connsiteX1" fmla="*/ 69272 w 2202872"/>
                <a:gd name="connsiteY1" fmla="*/ 1011613 h 1039334"/>
                <a:gd name="connsiteX2" fmla="*/ 152400 w 2202872"/>
                <a:gd name="connsiteY2" fmla="*/ 956195 h 1039334"/>
                <a:gd name="connsiteX3" fmla="*/ 193963 w 2202872"/>
                <a:gd name="connsiteY3" fmla="*/ 942340 h 1039334"/>
                <a:gd name="connsiteX4" fmla="*/ 277091 w 2202872"/>
                <a:gd name="connsiteY4" fmla="*/ 886922 h 1039334"/>
                <a:gd name="connsiteX5" fmla="*/ 318654 w 2202872"/>
                <a:gd name="connsiteY5" fmla="*/ 859213 h 1039334"/>
                <a:gd name="connsiteX6" fmla="*/ 360218 w 2202872"/>
                <a:gd name="connsiteY6" fmla="*/ 845359 h 1039334"/>
                <a:gd name="connsiteX7" fmla="*/ 401781 w 2202872"/>
                <a:gd name="connsiteY7" fmla="*/ 817650 h 1039334"/>
                <a:gd name="connsiteX8" fmla="*/ 429491 w 2202872"/>
                <a:gd name="connsiteY8" fmla="*/ 789940 h 1039334"/>
                <a:gd name="connsiteX9" fmla="*/ 471054 w 2202872"/>
                <a:gd name="connsiteY9" fmla="*/ 776086 h 1039334"/>
                <a:gd name="connsiteX10" fmla="*/ 554181 w 2202872"/>
                <a:gd name="connsiteY10" fmla="*/ 720668 h 1039334"/>
                <a:gd name="connsiteX11" fmla="*/ 623454 w 2202872"/>
                <a:gd name="connsiteY11" fmla="*/ 665250 h 1039334"/>
                <a:gd name="connsiteX12" fmla="*/ 651163 w 2202872"/>
                <a:gd name="connsiteY12" fmla="*/ 637540 h 1039334"/>
                <a:gd name="connsiteX13" fmla="*/ 734291 w 2202872"/>
                <a:gd name="connsiteY13" fmla="*/ 595977 h 1039334"/>
                <a:gd name="connsiteX14" fmla="*/ 803563 w 2202872"/>
                <a:gd name="connsiteY14" fmla="*/ 512850 h 1039334"/>
                <a:gd name="connsiteX15" fmla="*/ 831272 w 2202872"/>
                <a:gd name="connsiteY15" fmla="*/ 485140 h 1039334"/>
                <a:gd name="connsiteX16" fmla="*/ 886691 w 2202872"/>
                <a:gd name="connsiteY16" fmla="*/ 402013 h 1039334"/>
                <a:gd name="connsiteX17" fmla="*/ 928254 w 2202872"/>
                <a:gd name="connsiteY17" fmla="*/ 263468 h 1039334"/>
                <a:gd name="connsiteX18" fmla="*/ 942109 w 2202872"/>
                <a:gd name="connsiteY18" fmla="*/ 152631 h 1039334"/>
                <a:gd name="connsiteX19" fmla="*/ 955963 w 2202872"/>
                <a:gd name="connsiteY19" fmla="*/ 14086 h 1039334"/>
                <a:gd name="connsiteX20" fmla="*/ 1039091 w 2202872"/>
                <a:gd name="connsiteY20" fmla="*/ 231 h 1039334"/>
                <a:gd name="connsiteX21" fmla="*/ 1427017 w 2202872"/>
                <a:gd name="connsiteY21" fmla="*/ 41795 h 1039334"/>
                <a:gd name="connsiteX22" fmla="*/ 1454727 w 2202872"/>
                <a:gd name="connsiteY22" fmla="*/ 374304 h 1039334"/>
                <a:gd name="connsiteX23" fmla="*/ 1482436 w 2202872"/>
                <a:gd name="connsiteY23" fmla="*/ 457431 h 1039334"/>
                <a:gd name="connsiteX24" fmla="*/ 1551709 w 2202872"/>
                <a:gd name="connsiteY24" fmla="*/ 582122 h 1039334"/>
                <a:gd name="connsiteX25" fmla="*/ 1620981 w 2202872"/>
                <a:gd name="connsiteY25" fmla="*/ 706813 h 1039334"/>
                <a:gd name="connsiteX26" fmla="*/ 1731818 w 2202872"/>
                <a:gd name="connsiteY26" fmla="*/ 789940 h 1039334"/>
                <a:gd name="connsiteX27" fmla="*/ 1759527 w 2202872"/>
                <a:gd name="connsiteY27" fmla="*/ 817650 h 1039334"/>
                <a:gd name="connsiteX28" fmla="*/ 1773381 w 2202872"/>
                <a:gd name="connsiteY28" fmla="*/ 859213 h 1039334"/>
                <a:gd name="connsiteX29" fmla="*/ 1814945 w 2202872"/>
                <a:gd name="connsiteY29" fmla="*/ 873068 h 1039334"/>
                <a:gd name="connsiteX30" fmla="*/ 1925781 w 2202872"/>
                <a:gd name="connsiteY30" fmla="*/ 914631 h 1039334"/>
                <a:gd name="connsiteX31" fmla="*/ 2036618 w 2202872"/>
                <a:gd name="connsiteY31" fmla="*/ 970050 h 1039334"/>
                <a:gd name="connsiteX32" fmla="*/ 2078181 w 2202872"/>
                <a:gd name="connsiteY32" fmla="*/ 983904 h 1039334"/>
                <a:gd name="connsiteX33" fmla="*/ 2105891 w 2202872"/>
                <a:gd name="connsiteY33" fmla="*/ 1011613 h 1039334"/>
                <a:gd name="connsiteX34" fmla="*/ 2202872 w 2202872"/>
                <a:gd name="connsiteY34" fmla="*/ 1039322 h 1039334"/>
                <a:gd name="connsiteX0" fmla="*/ 0 w 2202872"/>
                <a:gd name="connsiteY0" fmla="*/ 1039467 h 1039479"/>
                <a:gd name="connsiteX1" fmla="*/ 69272 w 2202872"/>
                <a:gd name="connsiteY1" fmla="*/ 1011758 h 1039479"/>
                <a:gd name="connsiteX2" fmla="*/ 152400 w 2202872"/>
                <a:gd name="connsiteY2" fmla="*/ 956340 h 1039479"/>
                <a:gd name="connsiteX3" fmla="*/ 193963 w 2202872"/>
                <a:gd name="connsiteY3" fmla="*/ 942485 h 1039479"/>
                <a:gd name="connsiteX4" fmla="*/ 277091 w 2202872"/>
                <a:gd name="connsiteY4" fmla="*/ 887067 h 1039479"/>
                <a:gd name="connsiteX5" fmla="*/ 318654 w 2202872"/>
                <a:gd name="connsiteY5" fmla="*/ 859358 h 1039479"/>
                <a:gd name="connsiteX6" fmla="*/ 360218 w 2202872"/>
                <a:gd name="connsiteY6" fmla="*/ 845504 h 1039479"/>
                <a:gd name="connsiteX7" fmla="*/ 401781 w 2202872"/>
                <a:gd name="connsiteY7" fmla="*/ 817795 h 1039479"/>
                <a:gd name="connsiteX8" fmla="*/ 429491 w 2202872"/>
                <a:gd name="connsiteY8" fmla="*/ 790085 h 1039479"/>
                <a:gd name="connsiteX9" fmla="*/ 471054 w 2202872"/>
                <a:gd name="connsiteY9" fmla="*/ 776231 h 1039479"/>
                <a:gd name="connsiteX10" fmla="*/ 554181 w 2202872"/>
                <a:gd name="connsiteY10" fmla="*/ 720813 h 1039479"/>
                <a:gd name="connsiteX11" fmla="*/ 623454 w 2202872"/>
                <a:gd name="connsiteY11" fmla="*/ 665395 h 1039479"/>
                <a:gd name="connsiteX12" fmla="*/ 651163 w 2202872"/>
                <a:gd name="connsiteY12" fmla="*/ 637685 h 1039479"/>
                <a:gd name="connsiteX13" fmla="*/ 734291 w 2202872"/>
                <a:gd name="connsiteY13" fmla="*/ 596122 h 1039479"/>
                <a:gd name="connsiteX14" fmla="*/ 803563 w 2202872"/>
                <a:gd name="connsiteY14" fmla="*/ 512995 h 1039479"/>
                <a:gd name="connsiteX15" fmla="*/ 831272 w 2202872"/>
                <a:gd name="connsiteY15" fmla="*/ 485285 h 1039479"/>
                <a:gd name="connsiteX16" fmla="*/ 886691 w 2202872"/>
                <a:gd name="connsiteY16" fmla="*/ 402158 h 1039479"/>
                <a:gd name="connsiteX17" fmla="*/ 928254 w 2202872"/>
                <a:gd name="connsiteY17" fmla="*/ 263613 h 1039479"/>
                <a:gd name="connsiteX18" fmla="*/ 942109 w 2202872"/>
                <a:gd name="connsiteY18" fmla="*/ 152776 h 1039479"/>
                <a:gd name="connsiteX19" fmla="*/ 955963 w 2202872"/>
                <a:gd name="connsiteY19" fmla="*/ 14231 h 1039479"/>
                <a:gd name="connsiteX20" fmla="*/ 1039091 w 2202872"/>
                <a:gd name="connsiteY20" fmla="*/ 376 h 1039479"/>
                <a:gd name="connsiteX21" fmla="*/ 1427017 w 2202872"/>
                <a:gd name="connsiteY21" fmla="*/ 41940 h 1039479"/>
                <a:gd name="connsiteX22" fmla="*/ 1454727 w 2202872"/>
                <a:gd name="connsiteY22" fmla="*/ 374449 h 1039479"/>
                <a:gd name="connsiteX23" fmla="*/ 1482436 w 2202872"/>
                <a:gd name="connsiteY23" fmla="*/ 457576 h 1039479"/>
                <a:gd name="connsiteX24" fmla="*/ 1551709 w 2202872"/>
                <a:gd name="connsiteY24" fmla="*/ 582267 h 1039479"/>
                <a:gd name="connsiteX25" fmla="*/ 1620981 w 2202872"/>
                <a:gd name="connsiteY25" fmla="*/ 706958 h 1039479"/>
                <a:gd name="connsiteX26" fmla="*/ 1731818 w 2202872"/>
                <a:gd name="connsiteY26" fmla="*/ 790085 h 1039479"/>
                <a:gd name="connsiteX27" fmla="*/ 1759527 w 2202872"/>
                <a:gd name="connsiteY27" fmla="*/ 817795 h 1039479"/>
                <a:gd name="connsiteX28" fmla="*/ 1773381 w 2202872"/>
                <a:gd name="connsiteY28" fmla="*/ 859358 h 1039479"/>
                <a:gd name="connsiteX29" fmla="*/ 1814945 w 2202872"/>
                <a:gd name="connsiteY29" fmla="*/ 873213 h 1039479"/>
                <a:gd name="connsiteX30" fmla="*/ 1925781 w 2202872"/>
                <a:gd name="connsiteY30" fmla="*/ 914776 h 1039479"/>
                <a:gd name="connsiteX31" fmla="*/ 2036618 w 2202872"/>
                <a:gd name="connsiteY31" fmla="*/ 970195 h 1039479"/>
                <a:gd name="connsiteX32" fmla="*/ 2078181 w 2202872"/>
                <a:gd name="connsiteY32" fmla="*/ 984049 h 1039479"/>
                <a:gd name="connsiteX33" fmla="*/ 2105891 w 2202872"/>
                <a:gd name="connsiteY33" fmla="*/ 1011758 h 1039479"/>
                <a:gd name="connsiteX34" fmla="*/ 2202872 w 2202872"/>
                <a:gd name="connsiteY34" fmla="*/ 1039467 h 1039479"/>
                <a:gd name="connsiteX0" fmla="*/ 0 w 2202872"/>
                <a:gd name="connsiteY0" fmla="*/ 1041057 h 1041069"/>
                <a:gd name="connsiteX1" fmla="*/ 69272 w 2202872"/>
                <a:gd name="connsiteY1" fmla="*/ 1013348 h 1041069"/>
                <a:gd name="connsiteX2" fmla="*/ 152400 w 2202872"/>
                <a:gd name="connsiteY2" fmla="*/ 957930 h 1041069"/>
                <a:gd name="connsiteX3" fmla="*/ 193963 w 2202872"/>
                <a:gd name="connsiteY3" fmla="*/ 944075 h 1041069"/>
                <a:gd name="connsiteX4" fmla="*/ 277091 w 2202872"/>
                <a:gd name="connsiteY4" fmla="*/ 888657 h 1041069"/>
                <a:gd name="connsiteX5" fmla="*/ 318654 w 2202872"/>
                <a:gd name="connsiteY5" fmla="*/ 860948 h 1041069"/>
                <a:gd name="connsiteX6" fmla="*/ 360218 w 2202872"/>
                <a:gd name="connsiteY6" fmla="*/ 847094 h 1041069"/>
                <a:gd name="connsiteX7" fmla="*/ 401781 w 2202872"/>
                <a:gd name="connsiteY7" fmla="*/ 819385 h 1041069"/>
                <a:gd name="connsiteX8" fmla="*/ 429491 w 2202872"/>
                <a:gd name="connsiteY8" fmla="*/ 791675 h 1041069"/>
                <a:gd name="connsiteX9" fmla="*/ 471054 w 2202872"/>
                <a:gd name="connsiteY9" fmla="*/ 777821 h 1041069"/>
                <a:gd name="connsiteX10" fmla="*/ 554181 w 2202872"/>
                <a:gd name="connsiteY10" fmla="*/ 722403 h 1041069"/>
                <a:gd name="connsiteX11" fmla="*/ 623454 w 2202872"/>
                <a:gd name="connsiteY11" fmla="*/ 666985 h 1041069"/>
                <a:gd name="connsiteX12" fmla="*/ 651163 w 2202872"/>
                <a:gd name="connsiteY12" fmla="*/ 639275 h 1041069"/>
                <a:gd name="connsiteX13" fmla="*/ 734291 w 2202872"/>
                <a:gd name="connsiteY13" fmla="*/ 597712 h 1041069"/>
                <a:gd name="connsiteX14" fmla="*/ 803563 w 2202872"/>
                <a:gd name="connsiteY14" fmla="*/ 514585 h 1041069"/>
                <a:gd name="connsiteX15" fmla="*/ 831272 w 2202872"/>
                <a:gd name="connsiteY15" fmla="*/ 486875 h 1041069"/>
                <a:gd name="connsiteX16" fmla="*/ 886691 w 2202872"/>
                <a:gd name="connsiteY16" fmla="*/ 403748 h 1041069"/>
                <a:gd name="connsiteX17" fmla="*/ 928254 w 2202872"/>
                <a:gd name="connsiteY17" fmla="*/ 265203 h 1041069"/>
                <a:gd name="connsiteX18" fmla="*/ 942109 w 2202872"/>
                <a:gd name="connsiteY18" fmla="*/ 154366 h 1041069"/>
                <a:gd name="connsiteX19" fmla="*/ 955963 w 2202872"/>
                <a:gd name="connsiteY19" fmla="*/ 15821 h 1041069"/>
                <a:gd name="connsiteX20" fmla="*/ 1427017 w 2202872"/>
                <a:gd name="connsiteY20" fmla="*/ 43530 h 1041069"/>
                <a:gd name="connsiteX21" fmla="*/ 1454727 w 2202872"/>
                <a:gd name="connsiteY21" fmla="*/ 376039 h 1041069"/>
                <a:gd name="connsiteX22" fmla="*/ 1482436 w 2202872"/>
                <a:gd name="connsiteY22" fmla="*/ 459166 h 1041069"/>
                <a:gd name="connsiteX23" fmla="*/ 1551709 w 2202872"/>
                <a:gd name="connsiteY23" fmla="*/ 583857 h 1041069"/>
                <a:gd name="connsiteX24" fmla="*/ 1620981 w 2202872"/>
                <a:gd name="connsiteY24" fmla="*/ 708548 h 1041069"/>
                <a:gd name="connsiteX25" fmla="*/ 1731818 w 2202872"/>
                <a:gd name="connsiteY25" fmla="*/ 791675 h 1041069"/>
                <a:gd name="connsiteX26" fmla="*/ 1759527 w 2202872"/>
                <a:gd name="connsiteY26" fmla="*/ 819385 h 1041069"/>
                <a:gd name="connsiteX27" fmla="*/ 1773381 w 2202872"/>
                <a:gd name="connsiteY27" fmla="*/ 860948 h 1041069"/>
                <a:gd name="connsiteX28" fmla="*/ 1814945 w 2202872"/>
                <a:gd name="connsiteY28" fmla="*/ 874803 h 1041069"/>
                <a:gd name="connsiteX29" fmla="*/ 1925781 w 2202872"/>
                <a:gd name="connsiteY29" fmla="*/ 916366 h 1041069"/>
                <a:gd name="connsiteX30" fmla="*/ 2036618 w 2202872"/>
                <a:gd name="connsiteY30" fmla="*/ 971785 h 1041069"/>
                <a:gd name="connsiteX31" fmla="*/ 2078181 w 2202872"/>
                <a:gd name="connsiteY31" fmla="*/ 985639 h 1041069"/>
                <a:gd name="connsiteX32" fmla="*/ 2105891 w 2202872"/>
                <a:gd name="connsiteY32" fmla="*/ 1013348 h 1041069"/>
                <a:gd name="connsiteX33" fmla="*/ 2202872 w 2202872"/>
                <a:gd name="connsiteY33" fmla="*/ 1041057 h 1041069"/>
                <a:gd name="connsiteX0" fmla="*/ 0 w 2202872"/>
                <a:gd name="connsiteY0" fmla="*/ 1057822 h 1057834"/>
                <a:gd name="connsiteX1" fmla="*/ 69272 w 2202872"/>
                <a:gd name="connsiteY1" fmla="*/ 1030113 h 1057834"/>
                <a:gd name="connsiteX2" fmla="*/ 152400 w 2202872"/>
                <a:gd name="connsiteY2" fmla="*/ 974695 h 1057834"/>
                <a:gd name="connsiteX3" fmla="*/ 193963 w 2202872"/>
                <a:gd name="connsiteY3" fmla="*/ 960840 h 1057834"/>
                <a:gd name="connsiteX4" fmla="*/ 277091 w 2202872"/>
                <a:gd name="connsiteY4" fmla="*/ 905422 h 1057834"/>
                <a:gd name="connsiteX5" fmla="*/ 318654 w 2202872"/>
                <a:gd name="connsiteY5" fmla="*/ 877713 h 1057834"/>
                <a:gd name="connsiteX6" fmla="*/ 360218 w 2202872"/>
                <a:gd name="connsiteY6" fmla="*/ 863859 h 1057834"/>
                <a:gd name="connsiteX7" fmla="*/ 401781 w 2202872"/>
                <a:gd name="connsiteY7" fmla="*/ 836150 h 1057834"/>
                <a:gd name="connsiteX8" fmla="*/ 429491 w 2202872"/>
                <a:gd name="connsiteY8" fmla="*/ 808440 h 1057834"/>
                <a:gd name="connsiteX9" fmla="*/ 471054 w 2202872"/>
                <a:gd name="connsiteY9" fmla="*/ 794586 h 1057834"/>
                <a:gd name="connsiteX10" fmla="*/ 554181 w 2202872"/>
                <a:gd name="connsiteY10" fmla="*/ 739168 h 1057834"/>
                <a:gd name="connsiteX11" fmla="*/ 623454 w 2202872"/>
                <a:gd name="connsiteY11" fmla="*/ 683750 h 1057834"/>
                <a:gd name="connsiteX12" fmla="*/ 651163 w 2202872"/>
                <a:gd name="connsiteY12" fmla="*/ 656040 h 1057834"/>
                <a:gd name="connsiteX13" fmla="*/ 734291 w 2202872"/>
                <a:gd name="connsiteY13" fmla="*/ 614477 h 1057834"/>
                <a:gd name="connsiteX14" fmla="*/ 803563 w 2202872"/>
                <a:gd name="connsiteY14" fmla="*/ 531350 h 1057834"/>
                <a:gd name="connsiteX15" fmla="*/ 831272 w 2202872"/>
                <a:gd name="connsiteY15" fmla="*/ 503640 h 1057834"/>
                <a:gd name="connsiteX16" fmla="*/ 886691 w 2202872"/>
                <a:gd name="connsiteY16" fmla="*/ 420513 h 1057834"/>
                <a:gd name="connsiteX17" fmla="*/ 928254 w 2202872"/>
                <a:gd name="connsiteY17" fmla="*/ 281968 h 1057834"/>
                <a:gd name="connsiteX18" fmla="*/ 942109 w 2202872"/>
                <a:gd name="connsiteY18" fmla="*/ 171131 h 1057834"/>
                <a:gd name="connsiteX19" fmla="*/ 955963 w 2202872"/>
                <a:gd name="connsiteY19" fmla="*/ 32586 h 1057834"/>
                <a:gd name="connsiteX20" fmla="*/ 1468580 w 2202872"/>
                <a:gd name="connsiteY20" fmla="*/ 32586 h 1057834"/>
                <a:gd name="connsiteX21" fmla="*/ 1454727 w 2202872"/>
                <a:gd name="connsiteY21" fmla="*/ 392804 h 1057834"/>
                <a:gd name="connsiteX22" fmla="*/ 1482436 w 2202872"/>
                <a:gd name="connsiteY22" fmla="*/ 475931 h 1057834"/>
                <a:gd name="connsiteX23" fmla="*/ 1551709 w 2202872"/>
                <a:gd name="connsiteY23" fmla="*/ 600622 h 1057834"/>
                <a:gd name="connsiteX24" fmla="*/ 1620981 w 2202872"/>
                <a:gd name="connsiteY24" fmla="*/ 725313 h 1057834"/>
                <a:gd name="connsiteX25" fmla="*/ 1731818 w 2202872"/>
                <a:gd name="connsiteY25" fmla="*/ 808440 h 1057834"/>
                <a:gd name="connsiteX26" fmla="*/ 1759527 w 2202872"/>
                <a:gd name="connsiteY26" fmla="*/ 836150 h 1057834"/>
                <a:gd name="connsiteX27" fmla="*/ 1773381 w 2202872"/>
                <a:gd name="connsiteY27" fmla="*/ 877713 h 1057834"/>
                <a:gd name="connsiteX28" fmla="*/ 1814945 w 2202872"/>
                <a:gd name="connsiteY28" fmla="*/ 891568 h 1057834"/>
                <a:gd name="connsiteX29" fmla="*/ 1925781 w 2202872"/>
                <a:gd name="connsiteY29" fmla="*/ 933131 h 1057834"/>
                <a:gd name="connsiteX30" fmla="*/ 2036618 w 2202872"/>
                <a:gd name="connsiteY30" fmla="*/ 988550 h 1057834"/>
                <a:gd name="connsiteX31" fmla="*/ 2078181 w 2202872"/>
                <a:gd name="connsiteY31" fmla="*/ 1002404 h 1057834"/>
                <a:gd name="connsiteX32" fmla="*/ 2105891 w 2202872"/>
                <a:gd name="connsiteY32" fmla="*/ 1030113 h 1057834"/>
                <a:gd name="connsiteX33" fmla="*/ 2202872 w 2202872"/>
                <a:gd name="connsiteY33" fmla="*/ 1057822 h 1057834"/>
                <a:gd name="connsiteX0" fmla="*/ 0 w 2202872"/>
                <a:gd name="connsiteY0" fmla="*/ 1057822 h 1057834"/>
                <a:gd name="connsiteX1" fmla="*/ 69272 w 2202872"/>
                <a:gd name="connsiteY1" fmla="*/ 1030113 h 1057834"/>
                <a:gd name="connsiteX2" fmla="*/ 152400 w 2202872"/>
                <a:gd name="connsiteY2" fmla="*/ 974695 h 1057834"/>
                <a:gd name="connsiteX3" fmla="*/ 193963 w 2202872"/>
                <a:gd name="connsiteY3" fmla="*/ 960840 h 1057834"/>
                <a:gd name="connsiteX4" fmla="*/ 277091 w 2202872"/>
                <a:gd name="connsiteY4" fmla="*/ 905422 h 1057834"/>
                <a:gd name="connsiteX5" fmla="*/ 318654 w 2202872"/>
                <a:gd name="connsiteY5" fmla="*/ 877713 h 1057834"/>
                <a:gd name="connsiteX6" fmla="*/ 360218 w 2202872"/>
                <a:gd name="connsiteY6" fmla="*/ 863859 h 1057834"/>
                <a:gd name="connsiteX7" fmla="*/ 401781 w 2202872"/>
                <a:gd name="connsiteY7" fmla="*/ 836150 h 1057834"/>
                <a:gd name="connsiteX8" fmla="*/ 429491 w 2202872"/>
                <a:gd name="connsiteY8" fmla="*/ 808440 h 1057834"/>
                <a:gd name="connsiteX9" fmla="*/ 471054 w 2202872"/>
                <a:gd name="connsiteY9" fmla="*/ 794586 h 1057834"/>
                <a:gd name="connsiteX10" fmla="*/ 554181 w 2202872"/>
                <a:gd name="connsiteY10" fmla="*/ 739168 h 1057834"/>
                <a:gd name="connsiteX11" fmla="*/ 623454 w 2202872"/>
                <a:gd name="connsiteY11" fmla="*/ 683750 h 1057834"/>
                <a:gd name="connsiteX12" fmla="*/ 651163 w 2202872"/>
                <a:gd name="connsiteY12" fmla="*/ 656040 h 1057834"/>
                <a:gd name="connsiteX13" fmla="*/ 734291 w 2202872"/>
                <a:gd name="connsiteY13" fmla="*/ 614477 h 1057834"/>
                <a:gd name="connsiteX14" fmla="*/ 803563 w 2202872"/>
                <a:gd name="connsiteY14" fmla="*/ 531350 h 1057834"/>
                <a:gd name="connsiteX15" fmla="*/ 831272 w 2202872"/>
                <a:gd name="connsiteY15" fmla="*/ 503640 h 1057834"/>
                <a:gd name="connsiteX16" fmla="*/ 886691 w 2202872"/>
                <a:gd name="connsiteY16" fmla="*/ 420513 h 1057834"/>
                <a:gd name="connsiteX17" fmla="*/ 928254 w 2202872"/>
                <a:gd name="connsiteY17" fmla="*/ 281968 h 1057834"/>
                <a:gd name="connsiteX18" fmla="*/ 942109 w 2202872"/>
                <a:gd name="connsiteY18" fmla="*/ 171131 h 1057834"/>
                <a:gd name="connsiteX19" fmla="*/ 955963 w 2202872"/>
                <a:gd name="connsiteY19" fmla="*/ 32586 h 1057834"/>
                <a:gd name="connsiteX20" fmla="*/ 1468580 w 2202872"/>
                <a:gd name="connsiteY20" fmla="*/ 32586 h 1057834"/>
                <a:gd name="connsiteX21" fmla="*/ 1454727 w 2202872"/>
                <a:gd name="connsiteY21" fmla="*/ 392804 h 1057834"/>
                <a:gd name="connsiteX22" fmla="*/ 1482436 w 2202872"/>
                <a:gd name="connsiteY22" fmla="*/ 475931 h 1057834"/>
                <a:gd name="connsiteX23" fmla="*/ 1551709 w 2202872"/>
                <a:gd name="connsiteY23" fmla="*/ 600622 h 1057834"/>
                <a:gd name="connsiteX24" fmla="*/ 1620981 w 2202872"/>
                <a:gd name="connsiteY24" fmla="*/ 725313 h 1057834"/>
                <a:gd name="connsiteX25" fmla="*/ 1731818 w 2202872"/>
                <a:gd name="connsiteY25" fmla="*/ 808440 h 1057834"/>
                <a:gd name="connsiteX26" fmla="*/ 1759527 w 2202872"/>
                <a:gd name="connsiteY26" fmla="*/ 836150 h 1057834"/>
                <a:gd name="connsiteX27" fmla="*/ 1773381 w 2202872"/>
                <a:gd name="connsiteY27" fmla="*/ 877713 h 1057834"/>
                <a:gd name="connsiteX28" fmla="*/ 1814945 w 2202872"/>
                <a:gd name="connsiteY28" fmla="*/ 891568 h 1057834"/>
                <a:gd name="connsiteX29" fmla="*/ 1925781 w 2202872"/>
                <a:gd name="connsiteY29" fmla="*/ 933131 h 1057834"/>
                <a:gd name="connsiteX30" fmla="*/ 2036618 w 2202872"/>
                <a:gd name="connsiteY30" fmla="*/ 988550 h 1057834"/>
                <a:gd name="connsiteX31" fmla="*/ 2078181 w 2202872"/>
                <a:gd name="connsiteY31" fmla="*/ 1002404 h 1057834"/>
                <a:gd name="connsiteX32" fmla="*/ 2105891 w 2202872"/>
                <a:gd name="connsiteY32" fmla="*/ 1030113 h 1057834"/>
                <a:gd name="connsiteX33" fmla="*/ 2202872 w 2202872"/>
                <a:gd name="connsiteY33" fmla="*/ 1057822 h 1057834"/>
                <a:gd name="connsiteX0" fmla="*/ 0 w 2202872"/>
                <a:gd name="connsiteY0" fmla="*/ 1036605 h 1036617"/>
                <a:gd name="connsiteX1" fmla="*/ 69272 w 2202872"/>
                <a:gd name="connsiteY1" fmla="*/ 1008896 h 1036617"/>
                <a:gd name="connsiteX2" fmla="*/ 152400 w 2202872"/>
                <a:gd name="connsiteY2" fmla="*/ 953478 h 1036617"/>
                <a:gd name="connsiteX3" fmla="*/ 193963 w 2202872"/>
                <a:gd name="connsiteY3" fmla="*/ 939623 h 1036617"/>
                <a:gd name="connsiteX4" fmla="*/ 277091 w 2202872"/>
                <a:gd name="connsiteY4" fmla="*/ 884205 h 1036617"/>
                <a:gd name="connsiteX5" fmla="*/ 318654 w 2202872"/>
                <a:gd name="connsiteY5" fmla="*/ 856496 h 1036617"/>
                <a:gd name="connsiteX6" fmla="*/ 360218 w 2202872"/>
                <a:gd name="connsiteY6" fmla="*/ 842642 h 1036617"/>
                <a:gd name="connsiteX7" fmla="*/ 401781 w 2202872"/>
                <a:gd name="connsiteY7" fmla="*/ 814933 h 1036617"/>
                <a:gd name="connsiteX8" fmla="*/ 429491 w 2202872"/>
                <a:gd name="connsiteY8" fmla="*/ 787223 h 1036617"/>
                <a:gd name="connsiteX9" fmla="*/ 471054 w 2202872"/>
                <a:gd name="connsiteY9" fmla="*/ 773369 h 1036617"/>
                <a:gd name="connsiteX10" fmla="*/ 554181 w 2202872"/>
                <a:gd name="connsiteY10" fmla="*/ 717951 h 1036617"/>
                <a:gd name="connsiteX11" fmla="*/ 623454 w 2202872"/>
                <a:gd name="connsiteY11" fmla="*/ 662533 h 1036617"/>
                <a:gd name="connsiteX12" fmla="*/ 651163 w 2202872"/>
                <a:gd name="connsiteY12" fmla="*/ 634823 h 1036617"/>
                <a:gd name="connsiteX13" fmla="*/ 734291 w 2202872"/>
                <a:gd name="connsiteY13" fmla="*/ 593260 h 1036617"/>
                <a:gd name="connsiteX14" fmla="*/ 803563 w 2202872"/>
                <a:gd name="connsiteY14" fmla="*/ 510133 h 1036617"/>
                <a:gd name="connsiteX15" fmla="*/ 831272 w 2202872"/>
                <a:gd name="connsiteY15" fmla="*/ 482423 h 1036617"/>
                <a:gd name="connsiteX16" fmla="*/ 886691 w 2202872"/>
                <a:gd name="connsiteY16" fmla="*/ 399296 h 1036617"/>
                <a:gd name="connsiteX17" fmla="*/ 928254 w 2202872"/>
                <a:gd name="connsiteY17" fmla="*/ 260751 h 1036617"/>
                <a:gd name="connsiteX18" fmla="*/ 942109 w 2202872"/>
                <a:gd name="connsiteY18" fmla="*/ 149914 h 1036617"/>
                <a:gd name="connsiteX19" fmla="*/ 955963 w 2202872"/>
                <a:gd name="connsiteY19" fmla="*/ 11369 h 1036617"/>
                <a:gd name="connsiteX20" fmla="*/ 1468580 w 2202872"/>
                <a:gd name="connsiteY20" fmla="*/ 11369 h 1036617"/>
                <a:gd name="connsiteX21" fmla="*/ 1454727 w 2202872"/>
                <a:gd name="connsiteY21" fmla="*/ 371587 h 1036617"/>
                <a:gd name="connsiteX22" fmla="*/ 1482436 w 2202872"/>
                <a:gd name="connsiteY22" fmla="*/ 454714 h 1036617"/>
                <a:gd name="connsiteX23" fmla="*/ 1551709 w 2202872"/>
                <a:gd name="connsiteY23" fmla="*/ 579405 h 1036617"/>
                <a:gd name="connsiteX24" fmla="*/ 1620981 w 2202872"/>
                <a:gd name="connsiteY24" fmla="*/ 704096 h 1036617"/>
                <a:gd name="connsiteX25" fmla="*/ 1731818 w 2202872"/>
                <a:gd name="connsiteY25" fmla="*/ 787223 h 1036617"/>
                <a:gd name="connsiteX26" fmla="*/ 1759527 w 2202872"/>
                <a:gd name="connsiteY26" fmla="*/ 814933 h 1036617"/>
                <a:gd name="connsiteX27" fmla="*/ 1773381 w 2202872"/>
                <a:gd name="connsiteY27" fmla="*/ 856496 h 1036617"/>
                <a:gd name="connsiteX28" fmla="*/ 1814945 w 2202872"/>
                <a:gd name="connsiteY28" fmla="*/ 870351 h 1036617"/>
                <a:gd name="connsiteX29" fmla="*/ 1925781 w 2202872"/>
                <a:gd name="connsiteY29" fmla="*/ 911914 h 1036617"/>
                <a:gd name="connsiteX30" fmla="*/ 2036618 w 2202872"/>
                <a:gd name="connsiteY30" fmla="*/ 967333 h 1036617"/>
                <a:gd name="connsiteX31" fmla="*/ 2078181 w 2202872"/>
                <a:gd name="connsiteY31" fmla="*/ 981187 h 1036617"/>
                <a:gd name="connsiteX32" fmla="*/ 2105891 w 2202872"/>
                <a:gd name="connsiteY32" fmla="*/ 1008896 h 1036617"/>
                <a:gd name="connsiteX33" fmla="*/ 2202872 w 2202872"/>
                <a:gd name="connsiteY33" fmla="*/ 1036605 h 1036617"/>
                <a:gd name="connsiteX0" fmla="*/ 0 w 2202872"/>
                <a:gd name="connsiteY0" fmla="*/ 1044778 h 1044790"/>
                <a:gd name="connsiteX1" fmla="*/ 69272 w 2202872"/>
                <a:gd name="connsiteY1" fmla="*/ 1017069 h 1044790"/>
                <a:gd name="connsiteX2" fmla="*/ 152400 w 2202872"/>
                <a:gd name="connsiteY2" fmla="*/ 961651 h 1044790"/>
                <a:gd name="connsiteX3" fmla="*/ 193963 w 2202872"/>
                <a:gd name="connsiteY3" fmla="*/ 947796 h 1044790"/>
                <a:gd name="connsiteX4" fmla="*/ 277091 w 2202872"/>
                <a:gd name="connsiteY4" fmla="*/ 892378 h 1044790"/>
                <a:gd name="connsiteX5" fmla="*/ 318654 w 2202872"/>
                <a:gd name="connsiteY5" fmla="*/ 864669 h 1044790"/>
                <a:gd name="connsiteX6" fmla="*/ 360218 w 2202872"/>
                <a:gd name="connsiteY6" fmla="*/ 850815 h 1044790"/>
                <a:gd name="connsiteX7" fmla="*/ 401781 w 2202872"/>
                <a:gd name="connsiteY7" fmla="*/ 823106 h 1044790"/>
                <a:gd name="connsiteX8" fmla="*/ 429491 w 2202872"/>
                <a:gd name="connsiteY8" fmla="*/ 795396 h 1044790"/>
                <a:gd name="connsiteX9" fmla="*/ 471054 w 2202872"/>
                <a:gd name="connsiteY9" fmla="*/ 781542 h 1044790"/>
                <a:gd name="connsiteX10" fmla="*/ 554181 w 2202872"/>
                <a:gd name="connsiteY10" fmla="*/ 726124 h 1044790"/>
                <a:gd name="connsiteX11" fmla="*/ 623454 w 2202872"/>
                <a:gd name="connsiteY11" fmla="*/ 670706 h 1044790"/>
                <a:gd name="connsiteX12" fmla="*/ 651163 w 2202872"/>
                <a:gd name="connsiteY12" fmla="*/ 642996 h 1044790"/>
                <a:gd name="connsiteX13" fmla="*/ 734291 w 2202872"/>
                <a:gd name="connsiteY13" fmla="*/ 601433 h 1044790"/>
                <a:gd name="connsiteX14" fmla="*/ 803563 w 2202872"/>
                <a:gd name="connsiteY14" fmla="*/ 518306 h 1044790"/>
                <a:gd name="connsiteX15" fmla="*/ 831272 w 2202872"/>
                <a:gd name="connsiteY15" fmla="*/ 490596 h 1044790"/>
                <a:gd name="connsiteX16" fmla="*/ 886691 w 2202872"/>
                <a:gd name="connsiteY16" fmla="*/ 407469 h 1044790"/>
                <a:gd name="connsiteX17" fmla="*/ 928254 w 2202872"/>
                <a:gd name="connsiteY17" fmla="*/ 268924 h 1044790"/>
                <a:gd name="connsiteX18" fmla="*/ 955963 w 2202872"/>
                <a:gd name="connsiteY18" fmla="*/ 19542 h 1044790"/>
                <a:gd name="connsiteX19" fmla="*/ 1468580 w 2202872"/>
                <a:gd name="connsiteY19" fmla="*/ 19542 h 1044790"/>
                <a:gd name="connsiteX20" fmla="*/ 1454727 w 2202872"/>
                <a:gd name="connsiteY20" fmla="*/ 379760 h 1044790"/>
                <a:gd name="connsiteX21" fmla="*/ 1482436 w 2202872"/>
                <a:gd name="connsiteY21" fmla="*/ 462887 h 1044790"/>
                <a:gd name="connsiteX22" fmla="*/ 1551709 w 2202872"/>
                <a:gd name="connsiteY22" fmla="*/ 587578 h 1044790"/>
                <a:gd name="connsiteX23" fmla="*/ 1620981 w 2202872"/>
                <a:gd name="connsiteY23" fmla="*/ 712269 h 1044790"/>
                <a:gd name="connsiteX24" fmla="*/ 1731818 w 2202872"/>
                <a:gd name="connsiteY24" fmla="*/ 795396 h 1044790"/>
                <a:gd name="connsiteX25" fmla="*/ 1759527 w 2202872"/>
                <a:gd name="connsiteY25" fmla="*/ 823106 h 1044790"/>
                <a:gd name="connsiteX26" fmla="*/ 1773381 w 2202872"/>
                <a:gd name="connsiteY26" fmla="*/ 864669 h 1044790"/>
                <a:gd name="connsiteX27" fmla="*/ 1814945 w 2202872"/>
                <a:gd name="connsiteY27" fmla="*/ 878524 h 1044790"/>
                <a:gd name="connsiteX28" fmla="*/ 1925781 w 2202872"/>
                <a:gd name="connsiteY28" fmla="*/ 920087 h 1044790"/>
                <a:gd name="connsiteX29" fmla="*/ 2036618 w 2202872"/>
                <a:gd name="connsiteY29" fmla="*/ 975506 h 1044790"/>
                <a:gd name="connsiteX30" fmla="*/ 2078181 w 2202872"/>
                <a:gd name="connsiteY30" fmla="*/ 989360 h 1044790"/>
                <a:gd name="connsiteX31" fmla="*/ 2105891 w 2202872"/>
                <a:gd name="connsiteY31" fmla="*/ 1017069 h 1044790"/>
                <a:gd name="connsiteX32" fmla="*/ 2202872 w 2202872"/>
                <a:gd name="connsiteY32" fmla="*/ 1044778 h 1044790"/>
                <a:gd name="connsiteX0" fmla="*/ 0 w 2202872"/>
                <a:gd name="connsiteY0" fmla="*/ 1070316 h 1070328"/>
                <a:gd name="connsiteX1" fmla="*/ 69272 w 2202872"/>
                <a:gd name="connsiteY1" fmla="*/ 1042607 h 1070328"/>
                <a:gd name="connsiteX2" fmla="*/ 152400 w 2202872"/>
                <a:gd name="connsiteY2" fmla="*/ 987189 h 1070328"/>
                <a:gd name="connsiteX3" fmla="*/ 193963 w 2202872"/>
                <a:gd name="connsiteY3" fmla="*/ 973334 h 1070328"/>
                <a:gd name="connsiteX4" fmla="*/ 277091 w 2202872"/>
                <a:gd name="connsiteY4" fmla="*/ 917916 h 1070328"/>
                <a:gd name="connsiteX5" fmla="*/ 318654 w 2202872"/>
                <a:gd name="connsiteY5" fmla="*/ 890207 h 1070328"/>
                <a:gd name="connsiteX6" fmla="*/ 360218 w 2202872"/>
                <a:gd name="connsiteY6" fmla="*/ 876353 h 1070328"/>
                <a:gd name="connsiteX7" fmla="*/ 401781 w 2202872"/>
                <a:gd name="connsiteY7" fmla="*/ 848644 h 1070328"/>
                <a:gd name="connsiteX8" fmla="*/ 429491 w 2202872"/>
                <a:gd name="connsiteY8" fmla="*/ 820934 h 1070328"/>
                <a:gd name="connsiteX9" fmla="*/ 471054 w 2202872"/>
                <a:gd name="connsiteY9" fmla="*/ 807080 h 1070328"/>
                <a:gd name="connsiteX10" fmla="*/ 554181 w 2202872"/>
                <a:gd name="connsiteY10" fmla="*/ 751662 h 1070328"/>
                <a:gd name="connsiteX11" fmla="*/ 623454 w 2202872"/>
                <a:gd name="connsiteY11" fmla="*/ 696244 h 1070328"/>
                <a:gd name="connsiteX12" fmla="*/ 651163 w 2202872"/>
                <a:gd name="connsiteY12" fmla="*/ 668534 h 1070328"/>
                <a:gd name="connsiteX13" fmla="*/ 734291 w 2202872"/>
                <a:gd name="connsiteY13" fmla="*/ 626971 h 1070328"/>
                <a:gd name="connsiteX14" fmla="*/ 803563 w 2202872"/>
                <a:gd name="connsiteY14" fmla="*/ 543844 h 1070328"/>
                <a:gd name="connsiteX15" fmla="*/ 831272 w 2202872"/>
                <a:gd name="connsiteY15" fmla="*/ 516134 h 1070328"/>
                <a:gd name="connsiteX16" fmla="*/ 886691 w 2202872"/>
                <a:gd name="connsiteY16" fmla="*/ 433007 h 1070328"/>
                <a:gd name="connsiteX17" fmla="*/ 928254 w 2202872"/>
                <a:gd name="connsiteY17" fmla="*/ 294462 h 1070328"/>
                <a:gd name="connsiteX18" fmla="*/ 955963 w 2202872"/>
                <a:gd name="connsiteY18" fmla="*/ 45080 h 1070328"/>
                <a:gd name="connsiteX19" fmla="*/ 1468580 w 2202872"/>
                <a:gd name="connsiteY19" fmla="*/ 45080 h 1070328"/>
                <a:gd name="connsiteX20" fmla="*/ 1454727 w 2202872"/>
                <a:gd name="connsiteY20" fmla="*/ 405298 h 1070328"/>
                <a:gd name="connsiteX21" fmla="*/ 1482436 w 2202872"/>
                <a:gd name="connsiteY21" fmla="*/ 488425 h 1070328"/>
                <a:gd name="connsiteX22" fmla="*/ 1551709 w 2202872"/>
                <a:gd name="connsiteY22" fmla="*/ 613116 h 1070328"/>
                <a:gd name="connsiteX23" fmla="*/ 1620981 w 2202872"/>
                <a:gd name="connsiteY23" fmla="*/ 737807 h 1070328"/>
                <a:gd name="connsiteX24" fmla="*/ 1731818 w 2202872"/>
                <a:gd name="connsiteY24" fmla="*/ 820934 h 1070328"/>
                <a:gd name="connsiteX25" fmla="*/ 1759527 w 2202872"/>
                <a:gd name="connsiteY25" fmla="*/ 848644 h 1070328"/>
                <a:gd name="connsiteX26" fmla="*/ 1773381 w 2202872"/>
                <a:gd name="connsiteY26" fmla="*/ 890207 h 1070328"/>
                <a:gd name="connsiteX27" fmla="*/ 1814945 w 2202872"/>
                <a:gd name="connsiteY27" fmla="*/ 904062 h 1070328"/>
                <a:gd name="connsiteX28" fmla="*/ 1925781 w 2202872"/>
                <a:gd name="connsiteY28" fmla="*/ 945625 h 1070328"/>
                <a:gd name="connsiteX29" fmla="*/ 2036618 w 2202872"/>
                <a:gd name="connsiteY29" fmla="*/ 1001044 h 1070328"/>
                <a:gd name="connsiteX30" fmla="*/ 2078181 w 2202872"/>
                <a:gd name="connsiteY30" fmla="*/ 1014898 h 1070328"/>
                <a:gd name="connsiteX31" fmla="*/ 2105891 w 2202872"/>
                <a:gd name="connsiteY31" fmla="*/ 1042607 h 1070328"/>
                <a:gd name="connsiteX32" fmla="*/ 2202872 w 2202872"/>
                <a:gd name="connsiteY32" fmla="*/ 1070316 h 1070328"/>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31818 w 2202872"/>
                <a:gd name="connsiteY23" fmla="*/ 778457 h 1027851"/>
                <a:gd name="connsiteX24" fmla="*/ 1759527 w 2202872"/>
                <a:gd name="connsiteY24" fmla="*/ 806167 h 1027851"/>
                <a:gd name="connsiteX25" fmla="*/ 1773381 w 2202872"/>
                <a:gd name="connsiteY25" fmla="*/ 847730 h 1027851"/>
                <a:gd name="connsiteX26" fmla="*/ 1814945 w 2202872"/>
                <a:gd name="connsiteY26" fmla="*/ 861585 h 1027851"/>
                <a:gd name="connsiteX27" fmla="*/ 1925781 w 2202872"/>
                <a:gd name="connsiteY27" fmla="*/ 903148 h 1027851"/>
                <a:gd name="connsiteX28" fmla="*/ 2036618 w 2202872"/>
                <a:gd name="connsiteY28" fmla="*/ 958567 h 1027851"/>
                <a:gd name="connsiteX29" fmla="*/ 2078181 w 2202872"/>
                <a:gd name="connsiteY29" fmla="*/ 972421 h 1027851"/>
                <a:gd name="connsiteX30" fmla="*/ 2105891 w 2202872"/>
                <a:gd name="connsiteY30" fmla="*/ 1000130 h 1027851"/>
                <a:gd name="connsiteX31" fmla="*/ 2202872 w 2202872"/>
                <a:gd name="connsiteY31"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59527 w 2202872"/>
                <a:gd name="connsiteY23" fmla="*/ 806167 h 1027851"/>
                <a:gd name="connsiteX24" fmla="*/ 1773381 w 2202872"/>
                <a:gd name="connsiteY24" fmla="*/ 847730 h 1027851"/>
                <a:gd name="connsiteX25" fmla="*/ 1814945 w 2202872"/>
                <a:gd name="connsiteY25" fmla="*/ 861585 h 1027851"/>
                <a:gd name="connsiteX26" fmla="*/ 1925781 w 2202872"/>
                <a:gd name="connsiteY26" fmla="*/ 903148 h 1027851"/>
                <a:gd name="connsiteX27" fmla="*/ 2036618 w 2202872"/>
                <a:gd name="connsiteY27" fmla="*/ 958567 h 1027851"/>
                <a:gd name="connsiteX28" fmla="*/ 2078181 w 2202872"/>
                <a:gd name="connsiteY28" fmla="*/ 972421 h 1027851"/>
                <a:gd name="connsiteX29" fmla="*/ 2105891 w 2202872"/>
                <a:gd name="connsiteY29" fmla="*/ 1000130 h 1027851"/>
                <a:gd name="connsiteX30" fmla="*/ 2202872 w 2202872"/>
                <a:gd name="connsiteY30"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59527 w 2202872"/>
                <a:gd name="connsiteY23" fmla="*/ 806167 h 1027851"/>
                <a:gd name="connsiteX24" fmla="*/ 1814945 w 2202872"/>
                <a:gd name="connsiteY24" fmla="*/ 861585 h 1027851"/>
                <a:gd name="connsiteX25" fmla="*/ 1925781 w 2202872"/>
                <a:gd name="connsiteY25" fmla="*/ 903148 h 1027851"/>
                <a:gd name="connsiteX26" fmla="*/ 2036618 w 2202872"/>
                <a:gd name="connsiteY26" fmla="*/ 958567 h 1027851"/>
                <a:gd name="connsiteX27" fmla="*/ 2078181 w 2202872"/>
                <a:gd name="connsiteY27" fmla="*/ 972421 h 1027851"/>
                <a:gd name="connsiteX28" fmla="*/ 2105891 w 2202872"/>
                <a:gd name="connsiteY28" fmla="*/ 1000130 h 1027851"/>
                <a:gd name="connsiteX29" fmla="*/ 2202872 w 2202872"/>
                <a:gd name="connsiteY29"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734291 w 2202872"/>
                <a:gd name="connsiteY12" fmla="*/ 584494 h 1027851"/>
                <a:gd name="connsiteX13" fmla="*/ 803563 w 2202872"/>
                <a:gd name="connsiteY13" fmla="*/ 501367 h 1027851"/>
                <a:gd name="connsiteX14" fmla="*/ 831272 w 2202872"/>
                <a:gd name="connsiteY14" fmla="*/ 473657 h 1027851"/>
                <a:gd name="connsiteX15" fmla="*/ 886691 w 2202872"/>
                <a:gd name="connsiteY15" fmla="*/ 390530 h 1027851"/>
                <a:gd name="connsiteX16" fmla="*/ 928254 w 2202872"/>
                <a:gd name="connsiteY16" fmla="*/ 251985 h 1027851"/>
                <a:gd name="connsiteX17" fmla="*/ 955963 w 2202872"/>
                <a:gd name="connsiteY17" fmla="*/ 2603 h 1027851"/>
                <a:gd name="connsiteX18" fmla="*/ 1468580 w 2202872"/>
                <a:gd name="connsiteY18" fmla="*/ 2603 h 1027851"/>
                <a:gd name="connsiteX19" fmla="*/ 1496291 w 2202872"/>
                <a:gd name="connsiteY19" fmla="*/ 348966 h 1027851"/>
                <a:gd name="connsiteX20" fmla="*/ 1551709 w 2202872"/>
                <a:gd name="connsiteY20" fmla="*/ 570639 h 1027851"/>
                <a:gd name="connsiteX21" fmla="*/ 1620981 w 2202872"/>
                <a:gd name="connsiteY21" fmla="*/ 695330 h 1027851"/>
                <a:gd name="connsiteX22" fmla="*/ 1759527 w 2202872"/>
                <a:gd name="connsiteY22" fmla="*/ 806167 h 1027851"/>
                <a:gd name="connsiteX23" fmla="*/ 1814945 w 2202872"/>
                <a:gd name="connsiteY23" fmla="*/ 861585 h 1027851"/>
                <a:gd name="connsiteX24" fmla="*/ 1925781 w 2202872"/>
                <a:gd name="connsiteY24" fmla="*/ 903148 h 1027851"/>
                <a:gd name="connsiteX25" fmla="*/ 2036618 w 2202872"/>
                <a:gd name="connsiteY25" fmla="*/ 958567 h 1027851"/>
                <a:gd name="connsiteX26" fmla="*/ 2078181 w 2202872"/>
                <a:gd name="connsiteY26" fmla="*/ 972421 h 1027851"/>
                <a:gd name="connsiteX27" fmla="*/ 2105891 w 2202872"/>
                <a:gd name="connsiteY27" fmla="*/ 1000130 h 1027851"/>
                <a:gd name="connsiteX28" fmla="*/ 2202872 w 2202872"/>
                <a:gd name="connsiteY28"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29491 w 2202872"/>
                <a:gd name="connsiteY7" fmla="*/ 778457 h 1027851"/>
                <a:gd name="connsiteX8" fmla="*/ 471054 w 2202872"/>
                <a:gd name="connsiteY8" fmla="*/ 764603 h 1027851"/>
                <a:gd name="connsiteX9" fmla="*/ 554181 w 2202872"/>
                <a:gd name="connsiteY9" fmla="*/ 709185 h 1027851"/>
                <a:gd name="connsiteX10" fmla="*/ 623454 w 2202872"/>
                <a:gd name="connsiteY10" fmla="*/ 653767 h 1027851"/>
                <a:gd name="connsiteX11" fmla="*/ 734291 w 2202872"/>
                <a:gd name="connsiteY11" fmla="*/ 584494 h 1027851"/>
                <a:gd name="connsiteX12" fmla="*/ 803563 w 2202872"/>
                <a:gd name="connsiteY12" fmla="*/ 501367 h 1027851"/>
                <a:gd name="connsiteX13" fmla="*/ 831272 w 2202872"/>
                <a:gd name="connsiteY13" fmla="*/ 473657 h 1027851"/>
                <a:gd name="connsiteX14" fmla="*/ 886691 w 2202872"/>
                <a:gd name="connsiteY14" fmla="*/ 390530 h 1027851"/>
                <a:gd name="connsiteX15" fmla="*/ 928254 w 2202872"/>
                <a:gd name="connsiteY15" fmla="*/ 251985 h 1027851"/>
                <a:gd name="connsiteX16" fmla="*/ 955963 w 2202872"/>
                <a:gd name="connsiteY16" fmla="*/ 2603 h 1027851"/>
                <a:gd name="connsiteX17" fmla="*/ 1468580 w 2202872"/>
                <a:gd name="connsiteY17" fmla="*/ 2603 h 1027851"/>
                <a:gd name="connsiteX18" fmla="*/ 1496291 w 2202872"/>
                <a:gd name="connsiteY18" fmla="*/ 348966 h 1027851"/>
                <a:gd name="connsiteX19" fmla="*/ 1551709 w 2202872"/>
                <a:gd name="connsiteY19" fmla="*/ 570639 h 1027851"/>
                <a:gd name="connsiteX20" fmla="*/ 1620981 w 2202872"/>
                <a:gd name="connsiteY20" fmla="*/ 695330 h 1027851"/>
                <a:gd name="connsiteX21" fmla="*/ 1759527 w 2202872"/>
                <a:gd name="connsiteY21" fmla="*/ 806167 h 1027851"/>
                <a:gd name="connsiteX22" fmla="*/ 1814945 w 2202872"/>
                <a:gd name="connsiteY22" fmla="*/ 861585 h 1027851"/>
                <a:gd name="connsiteX23" fmla="*/ 1925781 w 2202872"/>
                <a:gd name="connsiteY23" fmla="*/ 903148 h 1027851"/>
                <a:gd name="connsiteX24" fmla="*/ 2036618 w 2202872"/>
                <a:gd name="connsiteY24" fmla="*/ 958567 h 1027851"/>
                <a:gd name="connsiteX25" fmla="*/ 2078181 w 2202872"/>
                <a:gd name="connsiteY25" fmla="*/ 972421 h 1027851"/>
                <a:gd name="connsiteX26" fmla="*/ 2105891 w 2202872"/>
                <a:gd name="connsiteY26" fmla="*/ 1000130 h 1027851"/>
                <a:gd name="connsiteX27" fmla="*/ 2202872 w 2202872"/>
                <a:gd name="connsiteY27"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60218 w 2202872"/>
                <a:gd name="connsiteY5" fmla="*/ 833876 h 1027851"/>
                <a:gd name="connsiteX6" fmla="*/ 429491 w 2202872"/>
                <a:gd name="connsiteY6" fmla="*/ 778457 h 1027851"/>
                <a:gd name="connsiteX7" fmla="*/ 471054 w 2202872"/>
                <a:gd name="connsiteY7" fmla="*/ 764603 h 1027851"/>
                <a:gd name="connsiteX8" fmla="*/ 554181 w 2202872"/>
                <a:gd name="connsiteY8" fmla="*/ 709185 h 1027851"/>
                <a:gd name="connsiteX9" fmla="*/ 623454 w 2202872"/>
                <a:gd name="connsiteY9" fmla="*/ 653767 h 1027851"/>
                <a:gd name="connsiteX10" fmla="*/ 734291 w 2202872"/>
                <a:gd name="connsiteY10" fmla="*/ 584494 h 1027851"/>
                <a:gd name="connsiteX11" fmla="*/ 803563 w 2202872"/>
                <a:gd name="connsiteY11" fmla="*/ 501367 h 1027851"/>
                <a:gd name="connsiteX12" fmla="*/ 831272 w 2202872"/>
                <a:gd name="connsiteY12" fmla="*/ 473657 h 1027851"/>
                <a:gd name="connsiteX13" fmla="*/ 886691 w 2202872"/>
                <a:gd name="connsiteY13" fmla="*/ 390530 h 1027851"/>
                <a:gd name="connsiteX14" fmla="*/ 928254 w 2202872"/>
                <a:gd name="connsiteY14" fmla="*/ 251985 h 1027851"/>
                <a:gd name="connsiteX15" fmla="*/ 955963 w 2202872"/>
                <a:gd name="connsiteY15" fmla="*/ 2603 h 1027851"/>
                <a:gd name="connsiteX16" fmla="*/ 1468580 w 2202872"/>
                <a:gd name="connsiteY16" fmla="*/ 2603 h 1027851"/>
                <a:gd name="connsiteX17" fmla="*/ 1496291 w 2202872"/>
                <a:gd name="connsiteY17" fmla="*/ 348966 h 1027851"/>
                <a:gd name="connsiteX18" fmla="*/ 1551709 w 2202872"/>
                <a:gd name="connsiteY18" fmla="*/ 570639 h 1027851"/>
                <a:gd name="connsiteX19" fmla="*/ 1620981 w 2202872"/>
                <a:gd name="connsiteY19" fmla="*/ 695330 h 1027851"/>
                <a:gd name="connsiteX20" fmla="*/ 1759527 w 2202872"/>
                <a:gd name="connsiteY20" fmla="*/ 806167 h 1027851"/>
                <a:gd name="connsiteX21" fmla="*/ 1814945 w 2202872"/>
                <a:gd name="connsiteY21" fmla="*/ 861585 h 1027851"/>
                <a:gd name="connsiteX22" fmla="*/ 1925781 w 2202872"/>
                <a:gd name="connsiteY22" fmla="*/ 903148 h 1027851"/>
                <a:gd name="connsiteX23" fmla="*/ 2036618 w 2202872"/>
                <a:gd name="connsiteY23" fmla="*/ 958567 h 1027851"/>
                <a:gd name="connsiteX24" fmla="*/ 2078181 w 2202872"/>
                <a:gd name="connsiteY24" fmla="*/ 972421 h 1027851"/>
                <a:gd name="connsiteX25" fmla="*/ 2105891 w 2202872"/>
                <a:gd name="connsiteY25" fmla="*/ 1000130 h 1027851"/>
                <a:gd name="connsiteX26" fmla="*/ 2202872 w 2202872"/>
                <a:gd name="connsiteY26" fmla="*/ 1027839 h 102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02872" h="1027851">
                  <a:moveTo>
                    <a:pt x="0" y="1027839"/>
                  </a:moveTo>
                  <a:cubicBezTo>
                    <a:pt x="23091" y="1018603"/>
                    <a:pt x="47439" y="1012039"/>
                    <a:pt x="69272" y="1000130"/>
                  </a:cubicBezTo>
                  <a:cubicBezTo>
                    <a:pt x="98508" y="984183"/>
                    <a:pt x="120807" y="955244"/>
                    <a:pt x="152400" y="944712"/>
                  </a:cubicBezTo>
                  <a:cubicBezTo>
                    <a:pt x="166254" y="940094"/>
                    <a:pt x="181197" y="937949"/>
                    <a:pt x="193963" y="930857"/>
                  </a:cubicBezTo>
                  <a:cubicBezTo>
                    <a:pt x="223074" y="914684"/>
                    <a:pt x="249382" y="891603"/>
                    <a:pt x="277091" y="875439"/>
                  </a:cubicBezTo>
                  <a:cubicBezTo>
                    <a:pt x="304800" y="859276"/>
                    <a:pt x="334818" y="850040"/>
                    <a:pt x="360218" y="833876"/>
                  </a:cubicBezTo>
                  <a:cubicBezTo>
                    <a:pt x="385618" y="817712"/>
                    <a:pt x="411018" y="790002"/>
                    <a:pt x="429491" y="778457"/>
                  </a:cubicBezTo>
                  <a:cubicBezTo>
                    <a:pt x="447964" y="766912"/>
                    <a:pt x="457200" y="769221"/>
                    <a:pt x="471054" y="764603"/>
                  </a:cubicBezTo>
                  <a:cubicBezTo>
                    <a:pt x="498763" y="746130"/>
                    <a:pt x="535708" y="736894"/>
                    <a:pt x="554181" y="709185"/>
                  </a:cubicBezTo>
                  <a:cubicBezTo>
                    <a:pt x="589992" y="655470"/>
                    <a:pt x="566094" y="672887"/>
                    <a:pt x="623454" y="653767"/>
                  </a:cubicBezTo>
                  <a:cubicBezTo>
                    <a:pt x="653472" y="632985"/>
                    <a:pt x="704273" y="609894"/>
                    <a:pt x="734291" y="584494"/>
                  </a:cubicBezTo>
                  <a:cubicBezTo>
                    <a:pt x="764309" y="559094"/>
                    <a:pt x="759974" y="555853"/>
                    <a:pt x="803563" y="501367"/>
                  </a:cubicBezTo>
                  <a:cubicBezTo>
                    <a:pt x="811723" y="491167"/>
                    <a:pt x="823435" y="484107"/>
                    <a:pt x="831272" y="473657"/>
                  </a:cubicBezTo>
                  <a:cubicBezTo>
                    <a:pt x="851253" y="447015"/>
                    <a:pt x="886691" y="390530"/>
                    <a:pt x="886691" y="390530"/>
                  </a:cubicBezTo>
                  <a:cubicBezTo>
                    <a:pt x="899011" y="353569"/>
                    <a:pt x="916709" y="316639"/>
                    <a:pt x="928254" y="251985"/>
                  </a:cubicBezTo>
                  <a:cubicBezTo>
                    <a:pt x="939799" y="187331"/>
                    <a:pt x="928120" y="185376"/>
                    <a:pt x="955963" y="2603"/>
                  </a:cubicBezTo>
                  <a:cubicBezTo>
                    <a:pt x="1076150" y="504"/>
                    <a:pt x="1371599" y="-2015"/>
                    <a:pt x="1468580" y="2603"/>
                  </a:cubicBezTo>
                  <a:cubicBezTo>
                    <a:pt x="1468580" y="159620"/>
                    <a:pt x="1482436" y="254293"/>
                    <a:pt x="1496291" y="348966"/>
                  </a:cubicBezTo>
                  <a:cubicBezTo>
                    <a:pt x="1510146" y="443639"/>
                    <a:pt x="1530927" y="512912"/>
                    <a:pt x="1551709" y="570639"/>
                  </a:cubicBezTo>
                  <a:cubicBezTo>
                    <a:pt x="1572491" y="628366"/>
                    <a:pt x="1586345" y="656075"/>
                    <a:pt x="1620981" y="695330"/>
                  </a:cubicBezTo>
                  <a:cubicBezTo>
                    <a:pt x="1655617" y="734585"/>
                    <a:pt x="1727200" y="778458"/>
                    <a:pt x="1759527" y="806167"/>
                  </a:cubicBezTo>
                  <a:cubicBezTo>
                    <a:pt x="1791854" y="833876"/>
                    <a:pt x="1787236" y="845422"/>
                    <a:pt x="1814945" y="861585"/>
                  </a:cubicBezTo>
                  <a:cubicBezTo>
                    <a:pt x="1842654" y="877748"/>
                    <a:pt x="1792136" y="876420"/>
                    <a:pt x="1925781" y="903148"/>
                  </a:cubicBezTo>
                  <a:cubicBezTo>
                    <a:pt x="1974144" y="951509"/>
                    <a:pt x="1941100" y="926727"/>
                    <a:pt x="2036618" y="958567"/>
                  </a:cubicBezTo>
                  <a:lnTo>
                    <a:pt x="2078181" y="972421"/>
                  </a:lnTo>
                  <a:cubicBezTo>
                    <a:pt x="2087418" y="981657"/>
                    <a:pt x="2094208" y="994288"/>
                    <a:pt x="2105891" y="1000130"/>
                  </a:cubicBezTo>
                  <a:cubicBezTo>
                    <a:pt x="2164230" y="1029299"/>
                    <a:pt x="2164422" y="1027839"/>
                    <a:pt x="2202872" y="1027839"/>
                  </a:cubicBezTo>
                </a:path>
              </a:pathLst>
            </a:custGeom>
            <a:solidFill>
              <a:schemeClr val="accent1"/>
            </a:solidFill>
            <a:ln w="508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33" name="Group 32"/>
          <p:cNvGrpSpPr/>
          <p:nvPr/>
        </p:nvGrpSpPr>
        <p:grpSpPr>
          <a:xfrm>
            <a:off x="6477000" y="4246694"/>
            <a:ext cx="1803854" cy="1125959"/>
            <a:chOff x="1230466" y="1066965"/>
            <a:chExt cx="2202872" cy="1676235"/>
          </a:xfrm>
        </p:grpSpPr>
        <p:sp>
          <p:nvSpPr>
            <p:cNvPr id="34" name="Rectangle 33"/>
            <p:cNvSpPr/>
            <p:nvPr/>
          </p:nvSpPr>
          <p:spPr>
            <a:xfrm>
              <a:off x="1295400" y="2057400"/>
              <a:ext cx="2133600" cy="685800"/>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a:off x="1230466" y="1066965"/>
              <a:ext cx="2202872" cy="1027851"/>
            </a:xfrm>
            <a:custGeom>
              <a:avLst/>
              <a:gdLst>
                <a:gd name="connsiteX0" fmla="*/ 0 w 2202872"/>
                <a:gd name="connsiteY0" fmla="*/ 1039321 h 1039333"/>
                <a:gd name="connsiteX1" fmla="*/ 69272 w 2202872"/>
                <a:gd name="connsiteY1" fmla="*/ 1011612 h 1039333"/>
                <a:gd name="connsiteX2" fmla="*/ 152400 w 2202872"/>
                <a:gd name="connsiteY2" fmla="*/ 956194 h 1039333"/>
                <a:gd name="connsiteX3" fmla="*/ 193963 w 2202872"/>
                <a:gd name="connsiteY3" fmla="*/ 942339 h 1039333"/>
                <a:gd name="connsiteX4" fmla="*/ 277091 w 2202872"/>
                <a:gd name="connsiteY4" fmla="*/ 886921 h 1039333"/>
                <a:gd name="connsiteX5" fmla="*/ 318654 w 2202872"/>
                <a:gd name="connsiteY5" fmla="*/ 859212 h 1039333"/>
                <a:gd name="connsiteX6" fmla="*/ 360218 w 2202872"/>
                <a:gd name="connsiteY6" fmla="*/ 845358 h 1039333"/>
                <a:gd name="connsiteX7" fmla="*/ 401781 w 2202872"/>
                <a:gd name="connsiteY7" fmla="*/ 817649 h 1039333"/>
                <a:gd name="connsiteX8" fmla="*/ 429491 w 2202872"/>
                <a:gd name="connsiteY8" fmla="*/ 789939 h 1039333"/>
                <a:gd name="connsiteX9" fmla="*/ 471054 w 2202872"/>
                <a:gd name="connsiteY9" fmla="*/ 776085 h 1039333"/>
                <a:gd name="connsiteX10" fmla="*/ 554181 w 2202872"/>
                <a:gd name="connsiteY10" fmla="*/ 720667 h 1039333"/>
                <a:gd name="connsiteX11" fmla="*/ 623454 w 2202872"/>
                <a:gd name="connsiteY11" fmla="*/ 665249 h 1039333"/>
                <a:gd name="connsiteX12" fmla="*/ 651163 w 2202872"/>
                <a:gd name="connsiteY12" fmla="*/ 637539 h 1039333"/>
                <a:gd name="connsiteX13" fmla="*/ 734291 w 2202872"/>
                <a:gd name="connsiteY13" fmla="*/ 595976 h 1039333"/>
                <a:gd name="connsiteX14" fmla="*/ 803563 w 2202872"/>
                <a:gd name="connsiteY14" fmla="*/ 512849 h 1039333"/>
                <a:gd name="connsiteX15" fmla="*/ 831272 w 2202872"/>
                <a:gd name="connsiteY15" fmla="*/ 485139 h 1039333"/>
                <a:gd name="connsiteX16" fmla="*/ 886691 w 2202872"/>
                <a:gd name="connsiteY16" fmla="*/ 402012 h 1039333"/>
                <a:gd name="connsiteX17" fmla="*/ 928254 w 2202872"/>
                <a:gd name="connsiteY17" fmla="*/ 263467 h 1039333"/>
                <a:gd name="connsiteX18" fmla="*/ 942109 w 2202872"/>
                <a:gd name="connsiteY18" fmla="*/ 152630 h 1039333"/>
                <a:gd name="connsiteX19" fmla="*/ 955963 w 2202872"/>
                <a:gd name="connsiteY19" fmla="*/ 14085 h 1039333"/>
                <a:gd name="connsiteX20" fmla="*/ 1039091 w 2202872"/>
                <a:gd name="connsiteY20" fmla="*/ 230 h 1039333"/>
                <a:gd name="connsiteX21" fmla="*/ 1288472 w 2202872"/>
                <a:gd name="connsiteY21" fmla="*/ 14085 h 1039333"/>
                <a:gd name="connsiteX22" fmla="*/ 1440872 w 2202872"/>
                <a:gd name="connsiteY22" fmla="*/ 41794 h 1039333"/>
                <a:gd name="connsiteX23" fmla="*/ 1454727 w 2202872"/>
                <a:gd name="connsiteY23" fmla="*/ 374303 h 1039333"/>
                <a:gd name="connsiteX24" fmla="*/ 1482436 w 2202872"/>
                <a:gd name="connsiteY24" fmla="*/ 457430 h 1039333"/>
                <a:gd name="connsiteX25" fmla="*/ 1551709 w 2202872"/>
                <a:gd name="connsiteY25" fmla="*/ 582121 h 1039333"/>
                <a:gd name="connsiteX26" fmla="*/ 1593272 w 2202872"/>
                <a:gd name="connsiteY26" fmla="*/ 595976 h 1039333"/>
                <a:gd name="connsiteX27" fmla="*/ 1620981 w 2202872"/>
                <a:gd name="connsiteY27" fmla="*/ 706812 h 1039333"/>
                <a:gd name="connsiteX28" fmla="*/ 1731818 w 2202872"/>
                <a:gd name="connsiteY28" fmla="*/ 789939 h 1039333"/>
                <a:gd name="connsiteX29" fmla="*/ 1759527 w 2202872"/>
                <a:gd name="connsiteY29" fmla="*/ 817649 h 1039333"/>
                <a:gd name="connsiteX30" fmla="*/ 1773381 w 2202872"/>
                <a:gd name="connsiteY30" fmla="*/ 859212 h 1039333"/>
                <a:gd name="connsiteX31" fmla="*/ 1814945 w 2202872"/>
                <a:gd name="connsiteY31" fmla="*/ 873067 h 1039333"/>
                <a:gd name="connsiteX32" fmla="*/ 1925781 w 2202872"/>
                <a:gd name="connsiteY32" fmla="*/ 914630 h 1039333"/>
                <a:gd name="connsiteX33" fmla="*/ 2036618 w 2202872"/>
                <a:gd name="connsiteY33" fmla="*/ 970049 h 1039333"/>
                <a:gd name="connsiteX34" fmla="*/ 2078181 w 2202872"/>
                <a:gd name="connsiteY34" fmla="*/ 983903 h 1039333"/>
                <a:gd name="connsiteX35" fmla="*/ 2105891 w 2202872"/>
                <a:gd name="connsiteY35" fmla="*/ 1011612 h 1039333"/>
                <a:gd name="connsiteX36" fmla="*/ 2202872 w 2202872"/>
                <a:gd name="connsiteY36" fmla="*/ 1039321 h 1039333"/>
                <a:gd name="connsiteX0" fmla="*/ 0 w 2202872"/>
                <a:gd name="connsiteY0" fmla="*/ 1039321 h 1039333"/>
                <a:gd name="connsiteX1" fmla="*/ 69272 w 2202872"/>
                <a:gd name="connsiteY1" fmla="*/ 1011612 h 1039333"/>
                <a:gd name="connsiteX2" fmla="*/ 152400 w 2202872"/>
                <a:gd name="connsiteY2" fmla="*/ 956194 h 1039333"/>
                <a:gd name="connsiteX3" fmla="*/ 193963 w 2202872"/>
                <a:gd name="connsiteY3" fmla="*/ 942339 h 1039333"/>
                <a:gd name="connsiteX4" fmla="*/ 277091 w 2202872"/>
                <a:gd name="connsiteY4" fmla="*/ 886921 h 1039333"/>
                <a:gd name="connsiteX5" fmla="*/ 318654 w 2202872"/>
                <a:gd name="connsiteY5" fmla="*/ 859212 h 1039333"/>
                <a:gd name="connsiteX6" fmla="*/ 360218 w 2202872"/>
                <a:gd name="connsiteY6" fmla="*/ 845358 h 1039333"/>
                <a:gd name="connsiteX7" fmla="*/ 401781 w 2202872"/>
                <a:gd name="connsiteY7" fmla="*/ 817649 h 1039333"/>
                <a:gd name="connsiteX8" fmla="*/ 429491 w 2202872"/>
                <a:gd name="connsiteY8" fmla="*/ 789939 h 1039333"/>
                <a:gd name="connsiteX9" fmla="*/ 471054 w 2202872"/>
                <a:gd name="connsiteY9" fmla="*/ 776085 h 1039333"/>
                <a:gd name="connsiteX10" fmla="*/ 554181 w 2202872"/>
                <a:gd name="connsiteY10" fmla="*/ 720667 h 1039333"/>
                <a:gd name="connsiteX11" fmla="*/ 623454 w 2202872"/>
                <a:gd name="connsiteY11" fmla="*/ 665249 h 1039333"/>
                <a:gd name="connsiteX12" fmla="*/ 651163 w 2202872"/>
                <a:gd name="connsiteY12" fmla="*/ 637539 h 1039333"/>
                <a:gd name="connsiteX13" fmla="*/ 734291 w 2202872"/>
                <a:gd name="connsiteY13" fmla="*/ 595976 h 1039333"/>
                <a:gd name="connsiteX14" fmla="*/ 803563 w 2202872"/>
                <a:gd name="connsiteY14" fmla="*/ 512849 h 1039333"/>
                <a:gd name="connsiteX15" fmla="*/ 831272 w 2202872"/>
                <a:gd name="connsiteY15" fmla="*/ 485139 h 1039333"/>
                <a:gd name="connsiteX16" fmla="*/ 886691 w 2202872"/>
                <a:gd name="connsiteY16" fmla="*/ 402012 h 1039333"/>
                <a:gd name="connsiteX17" fmla="*/ 928254 w 2202872"/>
                <a:gd name="connsiteY17" fmla="*/ 263467 h 1039333"/>
                <a:gd name="connsiteX18" fmla="*/ 942109 w 2202872"/>
                <a:gd name="connsiteY18" fmla="*/ 152630 h 1039333"/>
                <a:gd name="connsiteX19" fmla="*/ 955963 w 2202872"/>
                <a:gd name="connsiteY19" fmla="*/ 14085 h 1039333"/>
                <a:gd name="connsiteX20" fmla="*/ 1039091 w 2202872"/>
                <a:gd name="connsiteY20" fmla="*/ 230 h 1039333"/>
                <a:gd name="connsiteX21" fmla="*/ 1288472 w 2202872"/>
                <a:gd name="connsiteY21" fmla="*/ 14085 h 1039333"/>
                <a:gd name="connsiteX22" fmla="*/ 1440872 w 2202872"/>
                <a:gd name="connsiteY22" fmla="*/ 41794 h 1039333"/>
                <a:gd name="connsiteX23" fmla="*/ 1454727 w 2202872"/>
                <a:gd name="connsiteY23" fmla="*/ 374303 h 1039333"/>
                <a:gd name="connsiteX24" fmla="*/ 1482436 w 2202872"/>
                <a:gd name="connsiteY24" fmla="*/ 457430 h 1039333"/>
                <a:gd name="connsiteX25" fmla="*/ 1551709 w 2202872"/>
                <a:gd name="connsiteY25" fmla="*/ 582121 h 1039333"/>
                <a:gd name="connsiteX26" fmla="*/ 1620981 w 2202872"/>
                <a:gd name="connsiteY26" fmla="*/ 706812 h 1039333"/>
                <a:gd name="connsiteX27" fmla="*/ 1731818 w 2202872"/>
                <a:gd name="connsiteY27" fmla="*/ 789939 h 1039333"/>
                <a:gd name="connsiteX28" fmla="*/ 1759527 w 2202872"/>
                <a:gd name="connsiteY28" fmla="*/ 817649 h 1039333"/>
                <a:gd name="connsiteX29" fmla="*/ 1773381 w 2202872"/>
                <a:gd name="connsiteY29" fmla="*/ 859212 h 1039333"/>
                <a:gd name="connsiteX30" fmla="*/ 1814945 w 2202872"/>
                <a:gd name="connsiteY30" fmla="*/ 873067 h 1039333"/>
                <a:gd name="connsiteX31" fmla="*/ 1925781 w 2202872"/>
                <a:gd name="connsiteY31" fmla="*/ 914630 h 1039333"/>
                <a:gd name="connsiteX32" fmla="*/ 2036618 w 2202872"/>
                <a:gd name="connsiteY32" fmla="*/ 970049 h 1039333"/>
                <a:gd name="connsiteX33" fmla="*/ 2078181 w 2202872"/>
                <a:gd name="connsiteY33" fmla="*/ 983903 h 1039333"/>
                <a:gd name="connsiteX34" fmla="*/ 2105891 w 2202872"/>
                <a:gd name="connsiteY34" fmla="*/ 1011612 h 1039333"/>
                <a:gd name="connsiteX35" fmla="*/ 2202872 w 2202872"/>
                <a:gd name="connsiteY35" fmla="*/ 1039321 h 1039333"/>
                <a:gd name="connsiteX0" fmla="*/ 0 w 2202872"/>
                <a:gd name="connsiteY0" fmla="*/ 1053846 h 1053858"/>
                <a:gd name="connsiteX1" fmla="*/ 69272 w 2202872"/>
                <a:gd name="connsiteY1" fmla="*/ 1026137 h 1053858"/>
                <a:gd name="connsiteX2" fmla="*/ 152400 w 2202872"/>
                <a:gd name="connsiteY2" fmla="*/ 970719 h 1053858"/>
                <a:gd name="connsiteX3" fmla="*/ 193963 w 2202872"/>
                <a:gd name="connsiteY3" fmla="*/ 956864 h 1053858"/>
                <a:gd name="connsiteX4" fmla="*/ 277091 w 2202872"/>
                <a:gd name="connsiteY4" fmla="*/ 901446 h 1053858"/>
                <a:gd name="connsiteX5" fmla="*/ 318654 w 2202872"/>
                <a:gd name="connsiteY5" fmla="*/ 873737 h 1053858"/>
                <a:gd name="connsiteX6" fmla="*/ 360218 w 2202872"/>
                <a:gd name="connsiteY6" fmla="*/ 859883 h 1053858"/>
                <a:gd name="connsiteX7" fmla="*/ 401781 w 2202872"/>
                <a:gd name="connsiteY7" fmla="*/ 832174 h 1053858"/>
                <a:gd name="connsiteX8" fmla="*/ 429491 w 2202872"/>
                <a:gd name="connsiteY8" fmla="*/ 804464 h 1053858"/>
                <a:gd name="connsiteX9" fmla="*/ 471054 w 2202872"/>
                <a:gd name="connsiteY9" fmla="*/ 790610 h 1053858"/>
                <a:gd name="connsiteX10" fmla="*/ 554181 w 2202872"/>
                <a:gd name="connsiteY10" fmla="*/ 735192 h 1053858"/>
                <a:gd name="connsiteX11" fmla="*/ 623454 w 2202872"/>
                <a:gd name="connsiteY11" fmla="*/ 679774 h 1053858"/>
                <a:gd name="connsiteX12" fmla="*/ 651163 w 2202872"/>
                <a:gd name="connsiteY12" fmla="*/ 652064 h 1053858"/>
                <a:gd name="connsiteX13" fmla="*/ 734291 w 2202872"/>
                <a:gd name="connsiteY13" fmla="*/ 610501 h 1053858"/>
                <a:gd name="connsiteX14" fmla="*/ 803563 w 2202872"/>
                <a:gd name="connsiteY14" fmla="*/ 527374 h 1053858"/>
                <a:gd name="connsiteX15" fmla="*/ 831272 w 2202872"/>
                <a:gd name="connsiteY15" fmla="*/ 499664 h 1053858"/>
                <a:gd name="connsiteX16" fmla="*/ 886691 w 2202872"/>
                <a:gd name="connsiteY16" fmla="*/ 416537 h 1053858"/>
                <a:gd name="connsiteX17" fmla="*/ 928254 w 2202872"/>
                <a:gd name="connsiteY17" fmla="*/ 277992 h 1053858"/>
                <a:gd name="connsiteX18" fmla="*/ 942109 w 2202872"/>
                <a:gd name="connsiteY18" fmla="*/ 167155 h 1053858"/>
                <a:gd name="connsiteX19" fmla="*/ 955963 w 2202872"/>
                <a:gd name="connsiteY19" fmla="*/ 28610 h 1053858"/>
                <a:gd name="connsiteX20" fmla="*/ 1039091 w 2202872"/>
                <a:gd name="connsiteY20" fmla="*/ 14755 h 1053858"/>
                <a:gd name="connsiteX21" fmla="*/ 1288472 w 2202872"/>
                <a:gd name="connsiteY21" fmla="*/ 28610 h 1053858"/>
                <a:gd name="connsiteX22" fmla="*/ 1440872 w 2202872"/>
                <a:gd name="connsiteY22" fmla="*/ 901 h 1053858"/>
                <a:gd name="connsiteX23" fmla="*/ 1454727 w 2202872"/>
                <a:gd name="connsiteY23" fmla="*/ 388828 h 1053858"/>
                <a:gd name="connsiteX24" fmla="*/ 1482436 w 2202872"/>
                <a:gd name="connsiteY24" fmla="*/ 471955 h 1053858"/>
                <a:gd name="connsiteX25" fmla="*/ 1551709 w 2202872"/>
                <a:gd name="connsiteY25" fmla="*/ 596646 h 1053858"/>
                <a:gd name="connsiteX26" fmla="*/ 1620981 w 2202872"/>
                <a:gd name="connsiteY26" fmla="*/ 721337 h 1053858"/>
                <a:gd name="connsiteX27" fmla="*/ 1731818 w 2202872"/>
                <a:gd name="connsiteY27" fmla="*/ 804464 h 1053858"/>
                <a:gd name="connsiteX28" fmla="*/ 1759527 w 2202872"/>
                <a:gd name="connsiteY28" fmla="*/ 832174 h 1053858"/>
                <a:gd name="connsiteX29" fmla="*/ 1773381 w 2202872"/>
                <a:gd name="connsiteY29" fmla="*/ 873737 h 1053858"/>
                <a:gd name="connsiteX30" fmla="*/ 1814945 w 2202872"/>
                <a:gd name="connsiteY30" fmla="*/ 887592 h 1053858"/>
                <a:gd name="connsiteX31" fmla="*/ 1925781 w 2202872"/>
                <a:gd name="connsiteY31" fmla="*/ 929155 h 1053858"/>
                <a:gd name="connsiteX32" fmla="*/ 2036618 w 2202872"/>
                <a:gd name="connsiteY32" fmla="*/ 984574 h 1053858"/>
                <a:gd name="connsiteX33" fmla="*/ 2078181 w 2202872"/>
                <a:gd name="connsiteY33" fmla="*/ 998428 h 1053858"/>
                <a:gd name="connsiteX34" fmla="*/ 2105891 w 2202872"/>
                <a:gd name="connsiteY34" fmla="*/ 1026137 h 1053858"/>
                <a:gd name="connsiteX35" fmla="*/ 2202872 w 2202872"/>
                <a:gd name="connsiteY35" fmla="*/ 1053846 h 1053858"/>
                <a:gd name="connsiteX0" fmla="*/ 0 w 2202872"/>
                <a:gd name="connsiteY0" fmla="*/ 1078319 h 1078331"/>
                <a:gd name="connsiteX1" fmla="*/ 69272 w 2202872"/>
                <a:gd name="connsiteY1" fmla="*/ 1050610 h 1078331"/>
                <a:gd name="connsiteX2" fmla="*/ 152400 w 2202872"/>
                <a:gd name="connsiteY2" fmla="*/ 995192 h 1078331"/>
                <a:gd name="connsiteX3" fmla="*/ 193963 w 2202872"/>
                <a:gd name="connsiteY3" fmla="*/ 981337 h 1078331"/>
                <a:gd name="connsiteX4" fmla="*/ 277091 w 2202872"/>
                <a:gd name="connsiteY4" fmla="*/ 925919 h 1078331"/>
                <a:gd name="connsiteX5" fmla="*/ 318654 w 2202872"/>
                <a:gd name="connsiteY5" fmla="*/ 898210 h 1078331"/>
                <a:gd name="connsiteX6" fmla="*/ 360218 w 2202872"/>
                <a:gd name="connsiteY6" fmla="*/ 884356 h 1078331"/>
                <a:gd name="connsiteX7" fmla="*/ 401781 w 2202872"/>
                <a:gd name="connsiteY7" fmla="*/ 856647 h 1078331"/>
                <a:gd name="connsiteX8" fmla="*/ 429491 w 2202872"/>
                <a:gd name="connsiteY8" fmla="*/ 828937 h 1078331"/>
                <a:gd name="connsiteX9" fmla="*/ 471054 w 2202872"/>
                <a:gd name="connsiteY9" fmla="*/ 815083 h 1078331"/>
                <a:gd name="connsiteX10" fmla="*/ 554181 w 2202872"/>
                <a:gd name="connsiteY10" fmla="*/ 759665 h 1078331"/>
                <a:gd name="connsiteX11" fmla="*/ 623454 w 2202872"/>
                <a:gd name="connsiteY11" fmla="*/ 704247 h 1078331"/>
                <a:gd name="connsiteX12" fmla="*/ 651163 w 2202872"/>
                <a:gd name="connsiteY12" fmla="*/ 676537 h 1078331"/>
                <a:gd name="connsiteX13" fmla="*/ 734291 w 2202872"/>
                <a:gd name="connsiteY13" fmla="*/ 634974 h 1078331"/>
                <a:gd name="connsiteX14" fmla="*/ 803563 w 2202872"/>
                <a:gd name="connsiteY14" fmla="*/ 551847 h 1078331"/>
                <a:gd name="connsiteX15" fmla="*/ 831272 w 2202872"/>
                <a:gd name="connsiteY15" fmla="*/ 524137 h 1078331"/>
                <a:gd name="connsiteX16" fmla="*/ 886691 w 2202872"/>
                <a:gd name="connsiteY16" fmla="*/ 441010 h 1078331"/>
                <a:gd name="connsiteX17" fmla="*/ 928254 w 2202872"/>
                <a:gd name="connsiteY17" fmla="*/ 302465 h 1078331"/>
                <a:gd name="connsiteX18" fmla="*/ 942109 w 2202872"/>
                <a:gd name="connsiteY18" fmla="*/ 191628 h 1078331"/>
                <a:gd name="connsiteX19" fmla="*/ 955963 w 2202872"/>
                <a:gd name="connsiteY19" fmla="*/ 53083 h 1078331"/>
                <a:gd name="connsiteX20" fmla="*/ 1039091 w 2202872"/>
                <a:gd name="connsiteY20" fmla="*/ 39228 h 1078331"/>
                <a:gd name="connsiteX21" fmla="*/ 1440872 w 2202872"/>
                <a:gd name="connsiteY21" fmla="*/ 25374 h 1078331"/>
                <a:gd name="connsiteX22" fmla="*/ 1454727 w 2202872"/>
                <a:gd name="connsiteY22" fmla="*/ 413301 h 1078331"/>
                <a:gd name="connsiteX23" fmla="*/ 1482436 w 2202872"/>
                <a:gd name="connsiteY23" fmla="*/ 496428 h 1078331"/>
                <a:gd name="connsiteX24" fmla="*/ 1551709 w 2202872"/>
                <a:gd name="connsiteY24" fmla="*/ 621119 h 1078331"/>
                <a:gd name="connsiteX25" fmla="*/ 1620981 w 2202872"/>
                <a:gd name="connsiteY25" fmla="*/ 745810 h 1078331"/>
                <a:gd name="connsiteX26" fmla="*/ 1731818 w 2202872"/>
                <a:gd name="connsiteY26" fmla="*/ 828937 h 1078331"/>
                <a:gd name="connsiteX27" fmla="*/ 1759527 w 2202872"/>
                <a:gd name="connsiteY27" fmla="*/ 856647 h 1078331"/>
                <a:gd name="connsiteX28" fmla="*/ 1773381 w 2202872"/>
                <a:gd name="connsiteY28" fmla="*/ 898210 h 1078331"/>
                <a:gd name="connsiteX29" fmla="*/ 1814945 w 2202872"/>
                <a:gd name="connsiteY29" fmla="*/ 912065 h 1078331"/>
                <a:gd name="connsiteX30" fmla="*/ 1925781 w 2202872"/>
                <a:gd name="connsiteY30" fmla="*/ 953628 h 1078331"/>
                <a:gd name="connsiteX31" fmla="*/ 2036618 w 2202872"/>
                <a:gd name="connsiteY31" fmla="*/ 1009047 h 1078331"/>
                <a:gd name="connsiteX32" fmla="*/ 2078181 w 2202872"/>
                <a:gd name="connsiteY32" fmla="*/ 1022901 h 1078331"/>
                <a:gd name="connsiteX33" fmla="*/ 2105891 w 2202872"/>
                <a:gd name="connsiteY33" fmla="*/ 1050610 h 1078331"/>
                <a:gd name="connsiteX34" fmla="*/ 2202872 w 2202872"/>
                <a:gd name="connsiteY34" fmla="*/ 1078319 h 1078331"/>
                <a:gd name="connsiteX0" fmla="*/ 0 w 2202872"/>
                <a:gd name="connsiteY0" fmla="*/ 1044421 h 1044433"/>
                <a:gd name="connsiteX1" fmla="*/ 69272 w 2202872"/>
                <a:gd name="connsiteY1" fmla="*/ 1016712 h 1044433"/>
                <a:gd name="connsiteX2" fmla="*/ 152400 w 2202872"/>
                <a:gd name="connsiteY2" fmla="*/ 961294 h 1044433"/>
                <a:gd name="connsiteX3" fmla="*/ 193963 w 2202872"/>
                <a:gd name="connsiteY3" fmla="*/ 947439 h 1044433"/>
                <a:gd name="connsiteX4" fmla="*/ 277091 w 2202872"/>
                <a:gd name="connsiteY4" fmla="*/ 892021 h 1044433"/>
                <a:gd name="connsiteX5" fmla="*/ 318654 w 2202872"/>
                <a:gd name="connsiteY5" fmla="*/ 864312 h 1044433"/>
                <a:gd name="connsiteX6" fmla="*/ 360218 w 2202872"/>
                <a:gd name="connsiteY6" fmla="*/ 850458 h 1044433"/>
                <a:gd name="connsiteX7" fmla="*/ 401781 w 2202872"/>
                <a:gd name="connsiteY7" fmla="*/ 822749 h 1044433"/>
                <a:gd name="connsiteX8" fmla="*/ 429491 w 2202872"/>
                <a:gd name="connsiteY8" fmla="*/ 795039 h 1044433"/>
                <a:gd name="connsiteX9" fmla="*/ 471054 w 2202872"/>
                <a:gd name="connsiteY9" fmla="*/ 781185 h 1044433"/>
                <a:gd name="connsiteX10" fmla="*/ 554181 w 2202872"/>
                <a:gd name="connsiteY10" fmla="*/ 725767 h 1044433"/>
                <a:gd name="connsiteX11" fmla="*/ 623454 w 2202872"/>
                <a:gd name="connsiteY11" fmla="*/ 670349 h 1044433"/>
                <a:gd name="connsiteX12" fmla="*/ 651163 w 2202872"/>
                <a:gd name="connsiteY12" fmla="*/ 642639 h 1044433"/>
                <a:gd name="connsiteX13" fmla="*/ 734291 w 2202872"/>
                <a:gd name="connsiteY13" fmla="*/ 601076 h 1044433"/>
                <a:gd name="connsiteX14" fmla="*/ 803563 w 2202872"/>
                <a:gd name="connsiteY14" fmla="*/ 517949 h 1044433"/>
                <a:gd name="connsiteX15" fmla="*/ 831272 w 2202872"/>
                <a:gd name="connsiteY15" fmla="*/ 490239 h 1044433"/>
                <a:gd name="connsiteX16" fmla="*/ 886691 w 2202872"/>
                <a:gd name="connsiteY16" fmla="*/ 407112 h 1044433"/>
                <a:gd name="connsiteX17" fmla="*/ 928254 w 2202872"/>
                <a:gd name="connsiteY17" fmla="*/ 268567 h 1044433"/>
                <a:gd name="connsiteX18" fmla="*/ 942109 w 2202872"/>
                <a:gd name="connsiteY18" fmla="*/ 157730 h 1044433"/>
                <a:gd name="connsiteX19" fmla="*/ 955963 w 2202872"/>
                <a:gd name="connsiteY19" fmla="*/ 19185 h 1044433"/>
                <a:gd name="connsiteX20" fmla="*/ 1039091 w 2202872"/>
                <a:gd name="connsiteY20" fmla="*/ 5330 h 1044433"/>
                <a:gd name="connsiteX21" fmla="*/ 1427017 w 2202872"/>
                <a:gd name="connsiteY21" fmla="*/ 46894 h 1044433"/>
                <a:gd name="connsiteX22" fmla="*/ 1454727 w 2202872"/>
                <a:gd name="connsiteY22" fmla="*/ 379403 h 1044433"/>
                <a:gd name="connsiteX23" fmla="*/ 1482436 w 2202872"/>
                <a:gd name="connsiteY23" fmla="*/ 462530 h 1044433"/>
                <a:gd name="connsiteX24" fmla="*/ 1551709 w 2202872"/>
                <a:gd name="connsiteY24" fmla="*/ 587221 h 1044433"/>
                <a:gd name="connsiteX25" fmla="*/ 1620981 w 2202872"/>
                <a:gd name="connsiteY25" fmla="*/ 711912 h 1044433"/>
                <a:gd name="connsiteX26" fmla="*/ 1731818 w 2202872"/>
                <a:gd name="connsiteY26" fmla="*/ 795039 h 1044433"/>
                <a:gd name="connsiteX27" fmla="*/ 1759527 w 2202872"/>
                <a:gd name="connsiteY27" fmla="*/ 822749 h 1044433"/>
                <a:gd name="connsiteX28" fmla="*/ 1773381 w 2202872"/>
                <a:gd name="connsiteY28" fmla="*/ 864312 h 1044433"/>
                <a:gd name="connsiteX29" fmla="*/ 1814945 w 2202872"/>
                <a:gd name="connsiteY29" fmla="*/ 878167 h 1044433"/>
                <a:gd name="connsiteX30" fmla="*/ 1925781 w 2202872"/>
                <a:gd name="connsiteY30" fmla="*/ 919730 h 1044433"/>
                <a:gd name="connsiteX31" fmla="*/ 2036618 w 2202872"/>
                <a:gd name="connsiteY31" fmla="*/ 975149 h 1044433"/>
                <a:gd name="connsiteX32" fmla="*/ 2078181 w 2202872"/>
                <a:gd name="connsiteY32" fmla="*/ 989003 h 1044433"/>
                <a:gd name="connsiteX33" fmla="*/ 2105891 w 2202872"/>
                <a:gd name="connsiteY33" fmla="*/ 1016712 h 1044433"/>
                <a:gd name="connsiteX34" fmla="*/ 2202872 w 2202872"/>
                <a:gd name="connsiteY34" fmla="*/ 1044421 h 1044433"/>
                <a:gd name="connsiteX0" fmla="*/ 0 w 2202872"/>
                <a:gd name="connsiteY0" fmla="*/ 1044421 h 1044433"/>
                <a:gd name="connsiteX1" fmla="*/ 69272 w 2202872"/>
                <a:gd name="connsiteY1" fmla="*/ 1016712 h 1044433"/>
                <a:gd name="connsiteX2" fmla="*/ 152400 w 2202872"/>
                <a:gd name="connsiteY2" fmla="*/ 961294 h 1044433"/>
                <a:gd name="connsiteX3" fmla="*/ 193963 w 2202872"/>
                <a:gd name="connsiteY3" fmla="*/ 947439 h 1044433"/>
                <a:gd name="connsiteX4" fmla="*/ 277091 w 2202872"/>
                <a:gd name="connsiteY4" fmla="*/ 892021 h 1044433"/>
                <a:gd name="connsiteX5" fmla="*/ 318654 w 2202872"/>
                <a:gd name="connsiteY5" fmla="*/ 864312 h 1044433"/>
                <a:gd name="connsiteX6" fmla="*/ 360218 w 2202872"/>
                <a:gd name="connsiteY6" fmla="*/ 850458 h 1044433"/>
                <a:gd name="connsiteX7" fmla="*/ 401781 w 2202872"/>
                <a:gd name="connsiteY7" fmla="*/ 822749 h 1044433"/>
                <a:gd name="connsiteX8" fmla="*/ 429491 w 2202872"/>
                <a:gd name="connsiteY8" fmla="*/ 795039 h 1044433"/>
                <a:gd name="connsiteX9" fmla="*/ 471054 w 2202872"/>
                <a:gd name="connsiteY9" fmla="*/ 781185 h 1044433"/>
                <a:gd name="connsiteX10" fmla="*/ 554181 w 2202872"/>
                <a:gd name="connsiteY10" fmla="*/ 725767 h 1044433"/>
                <a:gd name="connsiteX11" fmla="*/ 623454 w 2202872"/>
                <a:gd name="connsiteY11" fmla="*/ 670349 h 1044433"/>
                <a:gd name="connsiteX12" fmla="*/ 651163 w 2202872"/>
                <a:gd name="connsiteY12" fmla="*/ 642639 h 1044433"/>
                <a:gd name="connsiteX13" fmla="*/ 734291 w 2202872"/>
                <a:gd name="connsiteY13" fmla="*/ 601076 h 1044433"/>
                <a:gd name="connsiteX14" fmla="*/ 803563 w 2202872"/>
                <a:gd name="connsiteY14" fmla="*/ 517949 h 1044433"/>
                <a:gd name="connsiteX15" fmla="*/ 831272 w 2202872"/>
                <a:gd name="connsiteY15" fmla="*/ 490239 h 1044433"/>
                <a:gd name="connsiteX16" fmla="*/ 886691 w 2202872"/>
                <a:gd name="connsiteY16" fmla="*/ 407112 h 1044433"/>
                <a:gd name="connsiteX17" fmla="*/ 928254 w 2202872"/>
                <a:gd name="connsiteY17" fmla="*/ 268567 h 1044433"/>
                <a:gd name="connsiteX18" fmla="*/ 942109 w 2202872"/>
                <a:gd name="connsiteY18" fmla="*/ 157730 h 1044433"/>
                <a:gd name="connsiteX19" fmla="*/ 955963 w 2202872"/>
                <a:gd name="connsiteY19" fmla="*/ 19185 h 1044433"/>
                <a:gd name="connsiteX20" fmla="*/ 1039091 w 2202872"/>
                <a:gd name="connsiteY20" fmla="*/ 5330 h 1044433"/>
                <a:gd name="connsiteX21" fmla="*/ 1427017 w 2202872"/>
                <a:gd name="connsiteY21" fmla="*/ 46894 h 1044433"/>
                <a:gd name="connsiteX22" fmla="*/ 1454727 w 2202872"/>
                <a:gd name="connsiteY22" fmla="*/ 379403 h 1044433"/>
                <a:gd name="connsiteX23" fmla="*/ 1482436 w 2202872"/>
                <a:gd name="connsiteY23" fmla="*/ 462530 h 1044433"/>
                <a:gd name="connsiteX24" fmla="*/ 1551709 w 2202872"/>
                <a:gd name="connsiteY24" fmla="*/ 587221 h 1044433"/>
                <a:gd name="connsiteX25" fmla="*/ 1620981 w 2202872"/>
                <a:gd name="connsiteY25" fmla="*/ 711912 h 1044433"/>
                <a:gd name="connsiteX26" fmla="*/ 1731818 w 2202872"/>
                <a:gd name="connsiteY26" fmla="*/ 795039 h 1044433"/>
                <a:gd name="connsiteX27" fmla="*/ 1759527 w 2202872"/>
                <a:gd name="connsiteY27" fmla="*/ 822749 h 1044433"/>
                <a:gd name="connsiteX28" fmla="*/ 1773381 w 2202872"/>
                <a:gd name="connsiteY28" fmla="*/ 864312 h 1044433"/>
                <a:gd name="connsiteX29" fmla="*/ 1814945 w 2202872"/>
                <a:gd name="connsiteY29" fmla="*/ 878167 h 1044433"/>
                <a:gd name="connsiteX30" fmla="*/ 1925781 w 2202872"/>
                <a:gd name="connsiteY30" fmla="*/ 919730 h 1044433"/>
                <a:gd name="connsiteX31" fmla="*/ 2036618 w 2202872"/>
                <a:gd name="connsiteY31" fmla="*/ 975149 h 1044433"/>
                <a:gd name="connsiteX32" fmla="*/ 2078181 w 2202872"/>
                <a:gd name="connsiteY32" fmla="*/ 989003 h 1044433"/>
                <a:gd name="connsiteX33" fmla="*/ 2105891 w 2202872"/>
                <a:gd name="connsiteY33" fmla="*/ 1016712 h 1044433"/>
                <a:gd name="connsiteX34" fmla="*/ 2202872 w 2202872"/>
                <a:gd name="connsiteY34" fmla="*/ 1044421 h 1044433"/>
                <a:gd name="connsiteX0" fmla="*/ 0 w 2202872"/>
                <a:gd name="connsiteY0" fmla="*/ 1039322 h 1039334"/>
                <a:gd name="connsiteX1" fmla="*/ 69272 w 2202872"/>
                <a:gd name="connsiteY1" fmla="*/ 1011613 h 1039334"/>
                <a:gd name="connsiteX2" fmla="*/ 152400 w 2202872"/>
                <a:gd name="connsiteY2" fmla="*/ 956195 h 1039334"/>
                <a:gd name="connsiteX3" fmla="*/ 193963 w 2202872"/>
                <a:gd name="connsiteY3" fmla="*/ 942340 h 1039334"/>
                <a:gd name="connsiteX4" fmla="*/ 277091 w 2202872"/>
                <a:gd name="connsiteY4" fmla="*/ 886922 h 1039334"/>
                <a:gd name="connsiteX5" fmla="*/ 318654 w 2202872"/>
                <a:gd name="connsiteY5" fmla="*/ 859213 h 1039334"/>
                <a:gd name="connsiteX6" fmla="*/ 360218 w 2202872"/>
                <a:gd name="connsiteY6" fmla="*/ 845359 h 1039334"/>
                <a:gd name="connsiteX7" fmla="*/ 401781 w 2202872"/>
                <a:gd name="connsiteY7" fmla="*/ 817650 h 1039334"/>
                <a:gd name="connsiteX8" fmla="*/ 429491 w 2202872"/>
                <a:gd name="connsiteY8" fmla="*/ 789940 h 1039334"/>
                <a:gd name="connsiteX9" fmla="*/ 471054 w 2202872"/>
                <a:gd name="connsiteY9" fmla="*/ 776086 h 1039334"/>
                <a:gd name="connsiteX10" fmla="*/ 554181 w 2202872"/>
                <a:gd name="connsiteY10" fmla="*/ 720668 h 1039334"/>
                <a:gd name="connsiteX11" fmla="*/ 623454 w 2202872"/>
                <a:gd name="connsiteY11" fmla="*/ 665250 h 1039334"/>
                <a:gd name="connsiteX12" fmla="*/ 651163 w 2202872"/>
                <a:gd name="connsiteY12" fmla="*/ 637540 h 1039334"/>
                <a:gd name="connsiteX13" fmla="*/ 734291 w 2202872"/>
                <a:gd name="connsiteY13" fmla="*/ 595977 h 1039334"/>
                <a:gd name="connsiteX14" fmla="*/ 803563 w 2202872"/>
                <a:gd name="connsiteY14" fmla="*/ 512850 h 1039334"/>
                <a:gd name="connsiteX15" fmla="*/ 831272 w 2202872"/>
                <a:gd name="connsiteY15" fmla="*/ 485140 h 1039334"/>
                <a:gd name="connsiteX16" fmla="*/ 886691 w 2202872"/>
                <a:gd name="connsiteY16" fmla="*/ 402013 h 1039334"/>
                <a:gd name="connsiteX17" fmla="*/ 928254 w 2202872"/>
                <a:gd name="connsiteY17" fmla="*/ 263468 h 1039334"/>
                <a:gd name="connsiteX18" fmla="*/ 942109 w 2202872"/>
                <a:gd name="connsiteY18" fmla="*/ 152631 h 1039334"/>
                <a:gd name="connsiteX19" fmla="*/ 955963 w 2202872"/>
                <a:gd name="connsiteY19" fmla="*/ 14086 h 1039334"/>
                <a:gd name="connsiteX20" fmla="*/ 1039091 w 2202872"/>
                <a:gd name="connsiteY20" fmla="*/ 231 h 1039334"/>
                <a:gd name="connsiteX21" fmla="*/ 1427017 w 2202872"/>
                <a:gd name="connsiteY21" fmla="*/ 41795 h 1039334"/>
                <a:gd name="connsiteX22" fmla="*/ 1454727 w 2202872"/>
                <a:gd name="connsiteY22" fmla="*/ 374304 h 1039334"/>
                <a:gd name="connsiteX23" fmla="*/ 1482436 w 2202872"/>
                <a:gd name="connsiteY23" fmla="*/ 457431 h 1039334"/>
                <a:gd name="connsiteX24" fmla="*/ 1551709 w 2202872"/>
                <a:gd name="connsiteY24" fmla="*/ 582122 h 1039334"/>
                <a:gd name="connsiteX25" fmla="*/ 1620981 w 2202872"/>
                <a:gd name="connsiteY25" fmla="*/ 706813 h 1039334"/>
                <a:gd name="connsiteX26" fmla="*/ 1731818 w 2202872"/>
                <a:gd name="connsiteY26" fmla="*/ 789940 h 1039334"/>
                <a:gd name="connsiteX27" fmla="*/ 1759527 w 2202872"/>
                <a:gd name="connsiteY27" fmla="*/ 817650 h 1039334"/>
                <a:gd name="connsiteX28" fmla="*/ 1773381 w 2202872"/>
                <a:gd name="connsiteY28" fmla="*/ 859213 h 1039334"/>
                <a:gd name="connsiteX29" fmla="*/ 1814945 w 2202872"/>
                <a:gd name="connsiteY29" fmla="*/ 873068 h 1039334"/>
                <a:gd name="connsiteX30" fmla="*/ 1925781 w 2202872"/>
                <a:gd name="connsiteY30" fmla="*/ 914631 h 1039334"/>
                <a:gd name="connsiteX31" fmla="*/ 2036618 w 2202872"/>
                <a:gd name="connsiteY31" fmla="*/ 970050 h 1039334"/>
                <a:gd name="connsiteX32" fmla="*/ 2078181 w 2202872"/>
                <a:gd name="connsiteY32" fmla="*/ 983904 h 1039334"/>
                <a:gd name="connsiteX33" fmla="*/ 2105891 w 2202872"/>
                <a:gd name="connsiteY33" fmla="*/ 1011613 h 1039334"/>
                <a:gd name="connsiteX34" fmla="*/ 2202872 w 2202872"/>
                <a:gd name="connsiteY34" fmla="*/ 1039322 h 1039334"/>
                <a:gd name="connsiteX0" fmla="*/ 0 w 2202872"/>
                <a:gd name="connsiteY0" fmla="*/ 1039467 h 1039479"/>
                <a:gd name="connsiteX1" fmla="*/ 69272 w 2202872"/>
                <a:gd name="connsiteY1" fmla="*/ 1011758 h 1039479"/>
                <a:gd name="connsiteX2" fmla="*/ 152400 w 2202872"/>
                <a:gd name="connsiteY2" fmla="*/ 956340 h 1039479"/>
                <a:gd name="connsiteX3" fmla="*/ 193963 w 2202872"/>
                <a:gd name="connsiteY3" fmla="*/ 942485 h 1039479"/>
                <a:gd name="connsiteX4" fmla="*/ 277091 w 2202872"/>
                <a:gd name="connsiteY4" fmla="*/ 887067 h 1039479"/>
                <a:gd name="connsiteX5" fmla="*/ 318654 w 2202872"/>
                <a:gd name="connsiteY5" fmla="*/ 859358 h 1039479"/>
                <a:gd name="connsiteX6" fmla="*/ 360218 w 2202872"/>
                <a:gd name="connsiteY6" fmla="*/ 845504 h 1039479"/>
                <a:gd name="connsiteX7" fmla="*/ 401781 w 2202872"/>
                <a:gd name="connsiteY7" fmla="*/ 817795 h 1039479"/>
                <a:gd name="connsiteX8" fmla="*/ 429491 w 2202872"/>
                <a:gd name="connsiteY8" fmla="*/ 790085 h 1039479"/>
                <a:gd name="connsiteX9" fmla="*/ 471054 w 2202872"/>
                <a:gd name="connsiteY9" fmla="*/ 776231 h 1039479"/>
                <a:gd name="connsiteX10" fmla="*/ 554181 w 2202872"/>
                <a:gd name="connsiteY10" fmla="*/ 720813 h 1039479"/>
                <a:gd name="connsiteX11" fmla="*/ 623454 w 2202872"/>
                <a:gd name="connsiteY11" fmla="*/ 665395 h 1039479"/>
                <a:gd name="connsiteX12" fmla="*/ 651163 w 2202872"/>
                <a:gd name="connsiteY12" fmla="*/ 637685 h 1039479"/>
                <a:gd name="connsiteX13" fmla="*/ 734291 w 2202872"/>
                <a:gd name="connsiteY13" fmla="*/ 596122 h 1039479"/>
                <a:gd name="connsiteX14" fmla="*/ 803563 w 2202872"/>
                <a:gd name="connsiteY14" fmla="*/ 512995 h 1039479"/>
                <a:gd name="connsiteX15" fmla="*/ 831272 w 2202872"/>
                <a:gd name="connsiteY15" fmla="*/ 485285 h 1039479"/>
                <a:gd name="connsiteX16" fmla="*/ 886691 w 2202872"/>
                <a:gd name="connsiteY16" fmla="*/ 402158 h 1039479"/>
                <a:gd name="connsiteX17" fmla="*/ 928254 w 2202872"/>
                <a:gd name="connsiteY17" fmla="*/ 263613 h 1039479"/>
                <a:gd name="connsiteX18" fmla="*/ 942109 w 2202872"/>
                <a:gd name="connsiteY18" fmla="*/ 152776 h 1039479"/>
                <a:gd name="connsiteX19" fmla="*/ 955963 w 2202872"/>
                <a:gd name="connsiteY19" fmla="*/ 14231 h 1039479"/>
                <a:gd name="connsiteX20" fmla="*/ 1039091 w 2202872"/>
                <a:gd name="connsiteY20" fmla="*/ 376 h 1039479"/>
                <a:gd name="connsiteX21" fmla="*/ 1427017 w 2202872"/>
                <a:gd name="connsiteY21" fmla="*/ 41940 h 1039479"/>
                <a:gd name="connsiteX22" fmla="*/ 1454727 w 2202872"/>
                <a:gd name="connsiteY22" fmla="*/ 374449 h 1039479"/>
                <a:gd name="connsiteX23" fmla="*/ 1482436 w 2202872"/>
                <a:gd name="connsiteY23" fmla="*/ 457576 h 1039479"/>
                <a:gd name="connsiteX24" fmla="*/ 1551709 w 2202872"/>
                <a:gd name="connsiteY24" fmla="*/ 582267 h 1039479"/>
                <a:gd name="connsiteX25" fmla="*/ 1620981 w 2202872"/>
                <a:gd name="connsiteY25" fmla="*/ 706958 h 1039479"/>
                <a:gd name="connsiteX26" fmla="*/ 1731818 w 2202872"/>
                <a:gd name="connsiteY26" fmla="*/ 790085 h 1039479"/>
                <a:gd name="connsiteX27" fmla="*/ 1759527 w 2202872"/>
                <a:gd name="connsiteY27" fmla="*/ 817795 h 1039479"/>
                <a:gd name="connsiteX28" fmla="*/ 1773381 w 2202872"/>
                <a:gd name="connsiteY28" fmla="*/ 859358 h 1039479"/>
                <a:gd name="connsiteX29" fmla="*/ 1814945 w 2202872"/>
                <a:gd name="connsiteY29" fmla="*/ 873213 h 1039479"/>
                <a:gd name="connsiteX30" fmla="*/ 1925781 w 2202872"/>
                <a:gd name="connsiteY30" fmla="*/ 914776 h 1039479"/>
                <a:gd name="connsiteX31" fmla="*/ 2036618 w 2202872"/>
                <a:gd name="connsiteY31" fmla="*/ 970195 h 1039479"/>
                <a:gd name="connsiteX32" fmla="*/ 2078181 w 2202872"/>
                <a:gd name="connsiteY32" fmla="*/ 984049 h 1039479"/>
                <a:gd name="connsiteX33" fmla="*/ 2105891 w 2202872"/>
                <a:gd name="connsiteY33" fmla="*/ 1011758 h 1039479"/>
                <a:gd name="connsiteX34" fmla="*/ 2202872 w 2202872"/>
                <a:gd name="connsiteY34" fmla="*/ 1039467 h 1039479"/>
                <a:gd name="connsiteX0" fmla="*/ 0 w 2202872"/>
                <a:gd name="connsiteY0" fmla="*/ 1041057 h 1041069"/>
                <a:gd name="connsiteX1" fmla="*/ 69272 w 2202872"/>
                <a:gd name="connsiteY1" fmla="*/ 1013348 h 1041069"/>
                <a:gd name="connsiteX2" fmla="*/ 152400 w 2202872"/>
                <a:gd name="connsiteY2" fmla="*/ 957930 h 1041069"/>
                <a:gd name="connsiteX3" fmla="*/ 193963 w 2202872"/>
                <a:gd name="connsiteY3" fmla="*/ 944075 h 1041069"/>
                <a:gd name="connsiteX4" fmla="*/ 277091 w 2202872"/>
                <a:gd name="connsiteY4" fmla="*/ 888657 h 1041069"/>
                <a:gd name="connsiteX5" fmla="*/ 318654 w 2202872"/>
                <a:gd name="connsiteY5" fmla="*/ 860948 h 1041069"/>
                <a:gd name="connsiteX6" fmla="*/ 360218 w 2202872"/>
                <a:gd name="connsiteY6" fmla="*/ 847094 h 1041069"/>
                <a:gd name="connsiteX7" fmla="*/ 401781 w 2202872"/>
                <a:gd name="connsiteY7" fmla="*/ 819385 h 1041069"/>
                <a:gd name="connsiteX8" fmla="*/ 429491 w 2202872"/>
                <a:gd name="connsiteY8" fmla="*/ 791675 h 1041069"/>
                <a:gd name="connsiteX9" fmla="*/ 471054 w 2202872"/>
                <a:gd name="connsiteY9" fmla="*/ 777821 h 1041069"/>
                <a:gd name="connsiteX10" fmla="*/ 554181 w 2202872"/>
                <a:gd name="connsiteY10" fmla="*/ 722403 h 1041069"/>
                <a:gd name="connsiteX11" fmla="*/ 623454 w 2202872"/>
                <a:gd name="connsiteY11" fmla="*/ 666985 h 1041069"/>
                <a:gd name="connsiteX12" fmla="*/ 651163 w 2202872"/>
                <a:gd name="connsiteY12" fmla="*/ 639275 h 1041069"/>
                <a:gd name="connsiteX13" fmla="*/ 734291 w 2202872"/>
                <a:gd name="connsiteY13" fmla="*/ 597712 h 1041069"/>
                <a:gd name="connsiteX14" fmla="*/ 803563 w 2202872"/>
                <a:gd name="connsiteY14" fmla="*/ 514585 h 1041069"/>
                <a:gd name="connsiteX15" fmla="*/ 831272 w 2202872"/>
                <a:gd name="connsiteY15" fmla="*/ 486875 h 1041069"/>
                <a:gd name="connsiteX16" fmla="*/ 886691 w 2202872"/>
                <a:gd name="connsiteY16" fmla="*/ 403748 h 1041069"/>
                <a:gd name="connsiteX17" fmla="*/ 928254 w 2202872"/>
                <a:gd name="connsiteY17" fmla="*/ 265203 h 1041069"/>
                <a:gd name="connsiteX18" fmla="*/ 942109 w 2202872"/>
                <a:gd name="connsiteY18" fmla="*/ 154366 h 1041069"/>
                <a:gd name="connsiteX19" fmla="*/ 955963 w 2202872"/>
                <a:gd name="connsiteY19" fmla="*/ 15821 h 1041069"/>
                <a:gd name="connsiteX20" fmla="*/ 1427017 w 2202872"/>
                <a:gd name="connsiteY20" fmla="*/ 43530 h 1041069"/>
                <a:gd name="connsiteX21" fmla="*/ 1454727 w 2202872"/>
                <a:gd name="connsiteY21" fmla="*/ 376039 h 1041069"/>
                <a:gd name="connsiteX22" fmla="*/ 1482436 w 2202872"/>
                <a:gd name="connsiteY22" fmla="*/ 459166 h 1041069"/>
                <a:gd name="connsiteX23" fmla="*/ 1551709 w 2202872"/>
                <a:gd name="connsiteY23" fmla="*/ 583857 h 1041069"/>
                <a:gd name="connsiteX24" fmla="*/ 1620981 w 2202872"/>
                <a:gd name="connsiteY24" fmla="*/ 708548 h 1041069"/>
                <a:gd name="connsiteX25" fmla="*/ 1731818 w 2202872"/>
                <a:gd name="connsiteY25" fmla="*/ 791675 h 1041069"/>
                <a:gd name="connsiteX26" fmla="*/ 1759527 w 2202872"/>
                <a:gd name="connsiteY26" fmla="*/ 819385 h 1041069"/>
                <a:gd name="connsiteX27" fmla="*/ 1773381 w 2202872"/>
                <a:gd name="connsiteY27" fmla="*/ 860948 h 1041069"/>
                <a:gd name="connsiteX28" fmla="*/ 1814945 w 2202872"/>
                <a:gd name="connsiteY28" fmla="*/ 874803 h 1041069"/>
                <a:gd name="connsiteX29" fmla="*/ 1925781 w 2202872"/>
                <a:gd name="connsiteY29" fmla="*/ 916366 h 1041069"/>
                <a:gd name="connsiteX30" fmla="*/ 2036618 w 2202872"/>
                <a:gd name="connsiteY30" fmla="*/ 971785 h 1041069"/>
                <a:gd name="connsiteX31" fmla="*/ 2078181 w 2202872"/>
                <a:gd name="connsiteY31" fmla="*/ 985639 h 1041069"/>
                <a:gd name="connsiteX32" fmla="*/ 2105891 w 2202872"/>
                <a:gd name="connsiteY32" fmla="*/ 1013348 h 1041069"/>
                <a:gd name="connsiteX33" fmla="*/ 2202872 w 2202872"/>
                <a:gd name="connsiteY33" fmla="*/ 1041057 h 1041069"/>
                <a:gd name="connsiteX0" fmla="*/ 0 w 2202872"/>
                <a:gd name="connsiteY0" fmla="*/ 1057822 h 1057834"/>
                <a:gd name="connsiteX1" fmla="*/ 69272 w 2202872"/>
                <a:gd name="connsiteY1" fmla="*/ 1030113 h 1057834"/>
                <a:gd name="connsiteX2" fmla="*/ 152400 w 2202872"/>
                <a:gd name="connsiteY2" fmla="*/ 974695 h 1057834"/>
                <a:gd name="connsiteX3" fmla="*/ 193963 w 2202872"/>
                <a:gd name="connsiteY3" fmla="*/ 960840 h 1057834"/>
                <a:gd name="connsiteX4" fmla="*/ 277091 w 2202872"/>
                <a:gd name="connsiteY4" fmla="*/ 905422 h 1057834"/>
                <a:gd name="connsiteX5" fmla="*/ 318654 w 2202872"/>
                <a:gd name="connsiteY5" fmla="*/ 877713 h 1057834"/>
                <a:gd name="connsiteX6" fmla="*/ 360218 w 2202872"/>
                <a:gd name="connsiteY6" fmla="*/ 863859 h 1057834"/>
                <a:gd name="connsiteX7" fmla="*/ 401781 w 2202872"/>
                <a:gd name="connsiteY7" fmla="*/ 836150 h 1057834"/>
                <a:gd name="connsiteX8" fmla="*/ 429491 w 2202872"/>
                <a:gd name="connsiteY8" fmla="*/ 808440 h 1057834"/>
                <a:gd name="connsiteX9" fmla="*/ 471054 w 2202872"/>
                <a:gd name="connsiteY9" fmla="*/ 794586 h 1057834"/>
                <a:gd name="connsiteX10" fmla="*/ 554181 w 2202872"/>
                <a:gd name="connsiteY10" fmla="*/ 739168 h 1057834"/>
                <a:gd name="connsiteX11" fmla="*/ 623454 w 2202872"/>
                <a:gd name="connsiteY11" fmla="*/ 683750 h 1057834"/>
                <a:gd name="connsiteX12" fmla="*/ 651163 w 2202872"/>
                <a:gd name="connsiteY12" fmla="*/ 656040 h 1057834"/>
                <a:gd name="connsiteX13" fmla="*/ 734291 w 2202872"/>
                <a:gd name="connsiteY13" fmla="*/ 614477 h 1057834"/>
                <a:gd name="connsiteX14" fmla="*/ 803563 w 2202872"/>
                <a:gd name="connsiteY14" fmla="*/ 531350 h 1057834"/>
                <a:gd name="connsiteX15" fmla="*/ 831272 w 2202872"/>
                <a:gd name="connsiteY15" fmla="*/ 503640 h 1057834"/>
                <a:gd name="connsiteX16" fmla="*/ 886691 w 2202872"/>
                <a:gd name="connsiteY16" fmla="*/ 420513 h 1057834"/>
                <a:gd name="connsiteX17" fmla="*/ 928254 w 2202872"/>
                <a:gd name="connsiteY17" fmla="*/ 281968 h 1057834"/>
                <a:gd name="connsiteX18" fmla="*/ 942109 w 2202872"/>
                <a:gd name="connsiteY18" fmla="*/ 171131 h 1057834"/>
                <a:gd name="connsiteX19" fmla="*/ 955963 w 2202872"/>
                <a:gd name="connsiteY19" fmla="*/ 32586 h 1057834"/>
                <a:gd name="connsiteX20" fmla="*/ 1468580 w 2202872"/>
                <a:gd name="connsiteY20" fmla="*/ 32586 h 1057834"/>
                <a:gd name="connsiteX21" fmla="*/ 1454727 w 2202872"/>
                <a:gd name="connsiteY21" fmla="*/ 392804 h 1057834"/>
                <a:gd name="connsiteX22" fmla="*/ 1482436 w 2202872"/>
                <a:gd name="connsiteY22" fmla="*/ 475931 h 1057834"/>
                <a:gd name="connsiteX23" fmla="*/ 1551709 w 2202872"/>
                <a:gd name="connsiteY23" fmla="*/ 600622 h 1057834"/>
                <a:gd name="connsiteX24" fmla="*/ 1620981 w 2202872"/>
                <a:gd name="connsiteY24" fmla="*/ 725313 h 1057834"/>
                <a:gd name="connsiteX25" fmla="*/ 1731818 w 2202872"/>
                <a:gd name="connsiteY25" fmla="*/ 808440 h 1057834"/>
                <a:gd name="connsiteX26" fmla="*/ 1759527 w 2202872"/>
                <a:gd name="connsiteY26" fmla="*/ 836150 h 1057834"/>
                <a:gd name="connsiteX27" fmla="*/ 1773381 w 2202872"/>
                <a:gd name="connsiteY27" fmla="*/ 877713 h 1057834"/>
                <a:gd name="connsiteX28" fmla="*/ 1814945 w 2202872"/>
                <a:gd name="connsiteY28" fmla="*/ 891568 h 1057834"/>
                <a:gd name="connsiteX29" fmla="*/ 1925781 w 2202872"/>
                <a:gd name="connsiteY29" fmla="*/ 933131 h 1057834"/>
                <a:gd name="connsiteX30" fmla="*/ 2036618 w 2202872"/>
                <a:gd name="connsiteY30" fmla="*/ 988550 h 1057834"/>
                <a:gd name="connsiteX31" fmla="*/ 2078181 w 2202872"/>
                <a:gd name="connsiteY31" fmla="*/ 1002404 h 1057834"/>
                <a:gd name="connsiteX32" fmla="*/ 2105891 w 2202872"/>
                <a:gd name="connsiteY32" fmla="*/ 1030113 h 1057834"/>
                <a:gd name="connsiteX33" fmla="*/ 2202872 w 2202872"/>
                <a:gd name="connsiteY33" fmla="*/ 1057822 h 1057834"/>
                <a:gd name="connsiteX0" fmla="*/ 0 w 2202872"/>
                <a:gd name="connsiteY0" fmla="*/ 1057822 h 1057834"/>
                <a:gd name="connsiteX1" fmla="*/ 69272 w 2202872"/>
                <a:gd name="connsiteY1" fmla="*/ 1030113 h 1057834"/>
                <a:gd name="connsiteX2" fmla="*/ 152400 w 2202872"/>
                <a:gd name="connsiteY2" fmla="*/ 974695 h 1057834"/>
                <a:gd name="connsiteX3" fmla="*/ 193963 w 2202872"/>
                <a:gd name="connsiteY3" fmla="*/ 960840 h 1057834"/>
                <a:gd name="connsiteX4" fmla="*/ 277091 w 2202872"/>
                <a:gd name="connsiteY4" fmla="*/ 905422 h 1057834"/>
                <a:gd name="connsiteX5" fmla="*/ 318654 w 2202872"/>
                <a:gd name="connsiteY5" fmla="*/ 877713 h 1057834"/>
                <a:gd name="connsiteX6" fmla="*/ 360218 w 2202872"/>
                <a:gd name="connsiteY6" fmla="*/ 863859 h 1057834"/>
                <a:gd name="connsiteX7" fmla="*/ 401781 w 2202872"/>
                <a:gd name="connsiteY7" fmla="*/ 836150 h 1057834"/>
                <a:gd name="connsiteX8" fmla="*/ 429491 w 2202872"/>
                <a:gd name="connsiteY8" fmla="*/ 808440 h 1057834"/>
                <a:gd name="connsiteX9" fmla="*/ 471054 w 2202872"/>
                <a:gd name="connsiteY9" fmla="*/ 794586 h 1057834"/>
                <a:gd name="connsiteX10" fmla="*/ 554181 w 2202872"/>
                <a:gd name="connsiteY10" fmla="*/ 739168 h 1057834"/>
                <a:gd name="connsiteX11" fmla="*/ 623454 w 2202872"/>
                <a:gd name="connsiteY11" fmla="*/ 683750 h 1057834"/>
                <a:gd name="connsiteX12" fmla="*/ 651163 w 2202872"/>
                <a:gd name="connsiteY12" fmla="*/ 656040 h 1057834"/>
                <a:gd name="connsiteX13" fmla="*/ 734291 w 2202872"/>
                <a:gd name="connsiteY13" fmla="*/ 614477 h 1057834"/>
                <a:gd name="connsiteX14" fmla="*/ 803563 w 2202872"/>
                <a:gd name="connsiteY14" fmla="*/ 531350 h 1057834"/>
                <a:gd name="connsiteX15" fmla="*/ 831272 w 2202872"/>
                <a:gd name="connsiteY15" fmla="*/ 503640 h 1057834"/>
                <a:gd name="connsiteX16" fmla="*/ 886691 w 2202872"/>
                <a:gd name="connsiteY16" fmla="*/ 420513 h 1057834"/>
                <a:gd name="connsiteX17" fmla="*/ 928254 w 2202872"/>
                <a:gd name="connsiteY17" fmla="*/ 281968 h 1057834"/>
                <a:gd name="connsiteX18" fmla="*/ 942109 w 2202872"/>
                <a:gd name="connsiteY18" fmla="*/ 171131 h 1057834"/>
                <a:gd name="connsiteX19" fmla="*/ 955963 w 2202872"/>
                <a:gd name="connsiteY19" fmla="*/ 32586 h 1057834"/>
                <a:gd name="connsiteX20" fmla="*/ 1468580 w 2202872"/>
                <a:gd name="connsiteY20" fmla="*/ 32586 h 1057834"/>
                <a:gd name="connsiteX21" fmla="*/ 1454727 w 2202872"/>
                <a:gd name="connsiteY21" fmla="*/ 392804 h 1057834"/>
                <a:gd name="connsiteX22" fmla="*/ 1482436 w 2202872"/>
                <a:gd name="connsiteY22" fmla="*/ 475931 h 1057834"/>
                <a:gd name="connsiteX23" fmla="*/ 1551709 w 2202872"/>
                <a:gd name="connsiteY23" fmla="*/ 600622 h 1057834"/>
                <a:gd name="connsiteX24" fmla="*/ 1620981 w 2202872"/>
                <a:gd name="connsiteY24" fmla="*/ 725313 h 1057834"/>
                <a:gd name="connsiteX25" fmla="*/ 1731818 w 2202872"/>
                <a:gd name="connsiteY25" fmla="*/ 808440 h 1057834"/>
                <a:gd name="connsiteX26" fmla="*/ 1759527 w 2202872"/>
                <a:gd name="connsiteY26" fmla="*/ 836150 h 1057834"/>
                <a:gd name="connsiteX27" fmla="*/ 1773381 w 2202872"/>
                <a:gd name="connsiteY27" fmla="*/ 877713 h 1057834"/>
                <a:gd name="connsiteX28" fmla="*/ 1814945 w 2202872"/>
                <a:gd name="connsiteY28" fmla="*/ 891568 h 1057834"/>
                <a:gd name="connsiteX29" fmla="*/ 1925781 w 2202872"/>
                <a:gd name="connsiteY29" fmla="*/ 933131 h 1057834"/>
                <a:gd name="connsiteX30" fmla="*/ 2036618 w 2202872"/>
                <a:gd name="connsiteY30" fmla="*/ 988550 h 1057834"/>
                <a:gd name="connsiteX31" fmla="*/ 2078181 w 2202872"/>
                <a:gd name="connsiteY31" fmla="*/ 1002404 h 1057834"/>
                <a:gd name="connsiteX32" fmla="*/ 2105891 w 2202872"/>
                <a:gd name="connsiteY32" fmla="*/ 1030113 h 1057834"/>
                <a:gd name="connsiteX33" fmla="*/ 2202872 w 2202872"/>
                <a:gd name="connsiteY33" fmla="*/ 1057822 h 1057834"/>
                <a:gd name="connsiteX0" fmla="*/ 0 w 2202872"/>
                <a:gd name="connsiteY0" fmla="*/ 1036605 h 1036617"/>
                <a:gd name="connsiteX1" fmla="*/ 69272 w 2202872"/>
                <a:gd name="connsiteY1" fmla="*/ 1008896 h 1036617"/>
                <a:gd name="connsiteX2" fmla="*/ 152400 w 2202872"/>
                <a:gd name="connsiteY2" fmla="*/ 953478 h 1036617"/>
                <a:gd name="connsiteX3" fmla="*/ 193963 w 2202872"/>
                <a:gd name="connsiteY3" fmla="*/ 939623 h 1036617"/>
                <a:gd name="connsiteX4" fmla="*/ 277091 w 2202872"/>
                <a:gd name="connsiteY4" fmla="*/ 884205 h 1036617"/>
                <a:gd name="connsiteX5" fmla="*/ 318654 w 2202872"/>
                <a:gd name="connsiteY5" fmla="*/ 856496 h 1036617"/>
                <a:gd name="connsiteX6" fmla="*/ 360218 w 2202872"/>
                <a:gd name="connsiteY6" fmla="*/ 842642 h 1036617"/>
                <a:gd name="connsiteX7" fmla="*/ 401781 w 2202872"/>
                <a:gd name="connsiteY7" fmla="*/ 814933 h 1036617"/>
                <a:gd name="connsiteX8" fmla="*/ 429491 w 2202872"/>
                <a:gd name="connsiteY8" fmla="*/ 787223 h 1036617"/>
                <a:gd name="connsiteX9" fmla="*/ 471054 w 2202872"/>
                <a:gd name="connsiteY9" fmla="*/ 773369 h 1036617"/>
                <a:gd name="connsiteX10" fmla="*/ 554181 w 2202872"/>
                <a:gd name="connsiteY10" fmla="*/ 717951 h 1036617"/>
                <a:gd name="connsiteX11" fmla="*/ 623454 w 2202872"/>
                <a:gd name="connsiteY11" fmla="*/ 662533 h 1036617"/>
                <a:gd name="connsiteX12" fmla="*/ 651163 w 2202872"/>
                <a:gd name="connsiteY12" fmla="*/ 634823 h 1036617"/>
                <a:gd name="connsiteX13" fmla="*/ 734291 w 2202872"/>
                <a:gd name="connsiteY13" fmla="*/ 593260 h 1036617"/>
                <a:gd name="connsiteX14" fmla="*/ 803563 w 2202872"/>
                <a:gd name="connsiteY14" fmla="*/ 510133 h 1036617"/>
                <a:gd name="connsiteX15" fmla="*/ 831272 w 2202872"/>
                <a:gd name="connsiteY15" fmla="*/ 482423 h 1036617"/>
                <a:gd name="connsiteX16" fmla="*/ 886691 w 2202872"/>
                <a:gd name="connsiteY16" fmla="*/ 399296 h 1036617"/>
                <a:gd name="connsiteX17" fmla="*/ 928254 w 2202872"/>
                <a:gd name="connsiteY17" fmla="*/ 260751 h 1036617"/>
                <a:gd name="connsiteX18" fmla="*/ 942109 w 2202872"/>
                <a:gd name="connsiteY18" fmla="*/ 149914 h 1036617"/>
                <a:gd name="connsiteX19" fmla="*/ 955963 w 2202872"/>
                <a:gd name="connsiteY19" fmla="*/ 11369 h 1036617"/>
                <a:gd name="connsiteX20" fmla="*/ 1468580 w 2202872"/>
                <a:gd name="connsiteY20" fmla="*/ 11369 h 1036617"/>
                <a:gd name="connsiteX21" fmla="*/ 1454727 w 2202872"/>
                <a:gd name="connsiteY21" fmla="*/ 371587 h 1036617"/>
                <a:gd name="connsiteX22" fmla="*/ 1482436 w 2202872"/>
                <a:gd name="connsiteY22" fmla="*/ 454714 h 1036617"/>
                <a:gd name="connsiteX23" fmla="*/ 1551709 w 2202872"/>
                <a:gd name="connsiteY23" fmla="*/ 579405 h 1036617"/>
                <a:gd name="connsiteX24" fmla="*/ 1620981 w 2202872"/>
                <a:gd name="connsiteY24" fmla="*/ 704096 h 1036617"/>
                <a:gd name="connsiteX25" fmla="*/ 1731818 w 2202872"/>
                <a:gd name="connsiteY25" fmla="*/ 787223 h 1036617"/>
                <a:gd name="connsiteX26" fmla="*/ 1759527 w 2202872"/>
                <a:gd name="connsiteY26" fmla="*/ 814933 h 1036617"/>
                <a:gd name="connsiteX27" fmla="*/ 1773381 w 2202872"/>
                <a:gd name="connsiteY27" fmla="*/ 856496 h 1036617"/>
                <a:gd name="connsiteX28" fmla="*/ 1814945 w 2202872"/>
                <a:gd name="connsiteY28" fmla="*/ 870351 h 1036617"/>
                <a:gd name="connsiteX29" fmla="*/ 1925781 w 2202872"/>
                <a:gd name="connsiteY29" fmla="*/ 911914 h 1036617"/>
                <a:gd name="connsiteX30" fmla="*/ 2036618 w 2202872"/>
                <a:gd name="connsiteY30" fmla="*/ 967333 h 1036617"/>
                <a:gd name="connsiteX31" fmla="*/ 2078181 w 2202872"/>
                <a:gd name="connsiteY31" fmla="*/ 981187 h 1036617"/>
                <a:gd name="connsiteX32" fmla="*/ 2105891 w 2202872"/>
                <a:gd name="connsiteY32" fmla="*/ 1008896 h 1036617"/>
                <a:gd name="connsiteX33" fmla="*/ 2202872 w 2202872"/>
                <a:gd name="connsiteY33" fmla="*/ 1036605 h 1036617"/>
                <a:gd name="connsiteX0" fmla="*/ 0 w 2202872"/>
                <a:gd name="connsiteY0" fmla="*/ 1044778 h 1044790"/>
                <a:gd name="connsiteX1" fmla="*/ 69272 w 2202872"/>
                <a:gd name="connsiteY1" fmla="*/ 1017069 h 1044790"/>
                <a:gd name="connsiteX2" fmla="*/ 152400 w 2202872"/>
                <a:gd name="connsiteY2" fmla="*/ 961651 h 1044790"/>
                <a:gd name="connsiteX3" fmla="*/ 193963 w 2202872"/>
                <a:gd name="connsiteY3" fmla="*/ 947796 h 1044790"/>
                <a:gd name="connsiteX4" fmla="*/ 277091 w 2202872"/>
                <a:gd name="connsiteY4" fmla="*/ 892378 h 1044790"/>
                <a:gd name="connsiteX5" fmla="*/ 318654 w 2202872"/>
                <a:gd name="connsiteY5" fmla="*/ 864669 h 1044790"/>
                <a:gd name="connsiteX6" fmla="*/ 360218 w 2202872"/>
                <a:gd name="connsiteY6" fmla="*/ 850815 h 1044790"/>
                <a:gd name="connsiteX7" fmla="*/ 401781 w 2202872"/>
                <a:gd name="connsiteY7" fmla="*/ 823106 h 1044790"/>
                <a:gd name="connsiteX8" fmla="*/ 429491 w 2202872"/>
                <a:gd name="connsiteY8" fmla="*/ 795396 h 1044790"/>
                <a:gd name="connsiteX9" fmla="*/ 471054 w 2202872"/>
                <a:gd name="connsiteY9" fmla="*/ 781542 h 1044790"/>
                <a:gd name="connsiteX10" fmla="*/ 554181 w 2202872"/>
                <a:gd name="connsiteY10" fmla="*/ 726124 h 1044790"/>
                <a:gd name="connsiteX11" fmla="*/ 623454 w 2202872"/>
                <a:gd name="connsiteY11" fmla="*/ 670706 h 1044790"/>
                <a:gd name="connsiteX12" fmla="*/ 651163 w 2202872"/>
                <a:gd name="connsiteY12" fmla="*/ 642996 h 1044790"/>
                <a:gd name="connsiteX13" fmla="*/ 734291 w 2202872"/>
                <a:gd name="connsiteY13" fmla="*/ 601433 h 1044790"/>
                <a:gd name="connsiteX14" fmla="*/ 803563 w 2202872"/>
                <a:gd name="connsiteY14" fmla="*/ 518306 h 1044790"/>
                <a:gd name="connsiteX15" fmla="*/ 831272 w 2202872"/>
                <a:gd name="connsiteY15" fmla="*/ 490596 h 1044790"/>
                <a:gd name="connsiteX16" fmla="*/ 886691 w 2202872"/>
                <a:gd name="connsiteY16" fmla="*/ 407469 h 1044790"/>
                <a:gd name="connsiteX17" fmla="*/ 928254 w 2202872"/>
                <a:gd name="connsiteY17" fmla="*/ 268924 h 1044790"/>
                <a:gd name="connsiteX18" fmla="*/ 955963 w 2202872"/>
                <a:gd name="connsiteY18" fmla="*/ 19542 h 1044790"/>
                <a:gd name="connsiteX19" fmla="*/ 1468580 w 2202872"/>
                <a:gd name="connsiteY19" fmla="*/ 19542 h 1044790"/>
                <a:gd name="connsiteX20" fmla="*/ 1454727 w 2202872"/>
                <a:gd name="connsiteY20" fmla="*/ 379760 h 1044790"/>
                <a:gd name="connsiteX21" fmla="*/ 1482436 w 2202872"/>
                <a:gd name="connsiteY21" fmla="*/ 462887 h 1044790"/>
                <a:gd name="connsiteX22" fmla="*/ 1551709 w 2202872"/>
                <a:gd name="connsiteY22" fmla="*/ 587578 h 1044790"/>
                <a:gd name="connsiteX23" fmla="*/ 1620981 w 2202872"/>
                <a:gd name="connsiteY23" fmla="*/ 712269 h 1044790"/>
                <a:gd name="connsiteX24" fmla="*/ 1731818 w 2202872"/>
                <a:gd name="connsiteY24" fmla="*/ 795396 h 1044790"/>
                <a:gd name="connsiteX25" fmla="*/ 1759527 w 2202872"/>
                <a:gd name="connsiteY25" fmla="*/ 823106 h 1044790"/>
                <a:gd name="connsiteX26" fmla="*/ 1773381 w 2202872"/>
                <a:gd name="connsiteY26" fmla="*/ 864669 h 1044790"/>
                <a:gd name="connsiteX27" fmla="*/ 1814945 w 2202872"/>
                <a:gd name="connsiteY27" fmla="*/ 878524 h 1044790"/>
                <a:gd name="connsiteX28" fmla="*/ 1925781 w 2202872"/>
                <a:gd name="connsiteY28" fmla="*/ 920087 h 1044790"/>
                <a:gd name="connsiteX29" fmla="*/ 2036618 w 2202872"/>
                <a:gd name="connsiteY29" fmla="*/ 975506 h 1044790"/>
                <a:gd name="connsiteX30" fmla="*/ 2078181 w 2202872"/>
                <a:gd name="connsiteY30" fmla="*/ 989360 h 1044790"/>
                <a:gd name="connsiteX31" fmla="*/ 2105891 w 2202872"/>
                <a:gd name="connsiteY31" fmla="*/ 1017069 h 1044790"/>
                <a:gd name="connsiteX32" fmla="*/ 2202872 w 2202872"/>
                <a:gd name="connsiteY32" fmla="*/ 1044778 h 1044790"/>
                <a:gd name="connsiteX0" fmla="*/ 0 w 2202872"/>
                <a:gd name="connsiteY0" fmla="*/ 1070316 h 1070328"/>
                <a:gd name="connsiteX1" fmla="*/ 69272 w 2202872"/>
                <a:gd name="connsiteY1" fmla="*/ 1042607 h 1070328"/>
                <a:gd name="connsiteX2" fmla="*/ 152400 w 2202872"/>
                <a:gd name="connsiteY2" fmla="*/ 987189 h 1070328"/>
                <a:gd name="connsiteX3" fmla="*/ 193963 w 2202872"/>
                <a:gd name="connsiteY3" fmla="*/ 973334 h 1070328"/>
                <a:gd name="connsiteX4" fmla="*/ 277091 w 2202872"/>
                <a:gd name="connsiteY4" fmla="*/ 917916 h 1070328"/>
                <a:gd name="connsiteX5" fmla="*/ 318654 w 2202872"/>
                <a:gd name="connsiteY5" fmla="*/ 890207 h 1070328"/>
                <a:gd name="connsiteX6" fmla="*/ 360218 w 2202872"/>
                <a:gd name="connsiteY6" fmla="*/ 876353 h 1070328"/>
                <a:gd name="connsiteX7" fmla="*/ 401781 w 2202872"/>
                <a:gd name="connsiteY7" fmla="*/ 848644 h 1070328"/>
                <a:gd name="connsiteX8" fmla="*/ 429491 w 2202872"/>
                <a:gd name="connsiteY8" fmla="*/ 820934 h 1070328"/>
                <a:gd name="connsiteX9" fmla="*/ 471054 w 2202872"/>
                <a:gd name="connsiteY9" fmla="*/ 807080 h 1070328"/>
                <a:gd name="connsiteX10" fmla="*/ 554181 w 2202872"/>
                <a:gd name="connsiteY10" fmla="*/ 751662 h 1070328"/>
                <a:gd name="connsiteX11" fmla="*/ 623454 w 2202872"/>
                <a:gd name="connsiteY11" fmla="*/ 696244 h 1070328"/>
                <a:gd name="connsiteX12" fmla="*/ 651163 w 2202872"/>
                <a:gd name="connsiteY12" fmla="*/ 668534 h 1070328"/>
                <a:gd name="connsiteX13" fmla="*/ 734291 w 2202872"/>
                <a:gd name="connsiteY13" fmla="*/ 626971 h 1070328"/>
                <a:gd name="connsiteX14" fmla="*/ 803563 w 2202872"/>
                <a:gd name="connsiteY14" fmla="*/ 543844 h 1070328"/>
                <a:gd name="connsiteX15" fmla="*/ 831272 w 2202872"/>
                <a:gd name="connsiteY15" fmla="*/ 516134 h 1070328"/>
                <a:gd name="connsiteX16" fmla="*/ 886691 w 2202872"/>
                <a:gd name="connsiteY16" fmla="*/ 433007 h 1070328"/>
                <a:gd name="connsiteX17" fmla="*/ 928254 w 2202872"/>
                <a:gd name="connsiteY17" fmla="*/ 294462 h 1070328"/>
                <a:gd name="connsiteX18" fmla="*/ 955963 w 2202872"/>
                <a:gd name="connsiteY18" fmla="*/ 45080 h 1070328"/>
                <a:gd name="connsiteX19" fmla="*/ 1468580 w 2202872"/>
                <a:gd name="connsiteY19" fmla="*/ 45080 h 1070328"/>
                <a:gd name="connsiteX20" fmla="*/ 1454727 w 2202872"/>
                <a:gd name="connsiteY20" fmla="*/ 405298 h 1070328"/>
                <a:gd name="connsiteX21" fmla="*/ 1482436 w 2202872"/>
                <a:gd name="connsiteY21" fmla="*/ 488425 h 1070328"/>
                <a:gd name="connsiteX22" fmla="*/ 1551709 w 2202872"/>
                <a:gd name="connsiteY22" fmla="*/ 613116 h 1070328"/>
                <a:gd name="connsiteX23" fmla="*/ 1620981 w 2202872"/>
                <a:gd name="connsiteY23" fmla="*/ 737807 h 1070328"/>
                <a:gd name="connsiteX24" fmla="*/ 1731818 w 2202872"/>
                <a:gd name="connsiteY24" fmla="*/ 820934 h 1070328"/>
                <a:gd name="connsiteX25" fmla="*/ 1759527 w 2202872"/>
                <a:gd name="connsiteY25" fmla="*/ 848644 h 1070328"/>
                <a:gd name="connsiteX26" fmla="*/ 1773381 w 2202872"/>
                <a:gd name="connsiteY26" fmla="*/ 890207 h 1070328"/>
                <a:gd name="connsiteX27" fmla="*/ 1814945 w 2202872"/>
                <a:gd name="connsiteY27" fmla="*/ 904062 h 1070328"/>
                <a:gd name="connsiteX28" fmla="*/ 1925781 w 2202872"/>
                <a:gd name="connsiteY28" fmla="*/ 945625 h 1070328"/>
                <a:gd name="connsiteX29" fmla="*/ 2036618 w 2202872"/>
                <a:gd name="connsiteY29" fmla="*/ 1001044 h 1070328"/>
                <a:gd name="connsiteX30" fmla="*/ 2078181 w 2202872"/>
                <a:gd name="connsiteY30" fmla="*/ 1014898 h 1070328"/>
                <a:gd name="connsiteX31" fmla="*/ 2105891 w 2202872"/>
                <a:gd name="connsiteY31" fmla="*/ 1042607 h 1070328"/>
                <a:gd name="connsiteX32" fmla="*/ 2202872 w 2202872"/>
                <a:gd name="connsiteY32" fmla="*/ 1070316 h 1070328"/>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31818 w 2202872"/>
                <a:gd name="connsiteY23" fmla="*/ 778457 h 1027851"/>
                <a:gd name="connsiteX24" fmla="*/ 1759527 w 2202872"/>
                <a:gd name="connsiteY24" fmla="*/ 806167 h 1027851"/>
                <a:gd name="connsiteX25" fmla="*/ 1773381 w 2202872"/>
                <a:gd name="connsiteY25" fmla="*/ 847730 h 1027851"/>
                <a:gd name="connsiteX26" fmla="*/ 1814945 w 2202872"/>
                <a:gd name="connsiteY26" fmla="*/ 861585 h 1027851"/>
                <a:gd name="connsiteX27" fmla="*/ 1925781 w 2202872"/>
                <a:gd name="connsiteY27" fmla="*/ 903148 h 1027851"/>
                <a:gd name="connsiteX28" fmla="*/ 2036618 w 2202872"/>
                <a:gd name="connsiteY28" fmla="*/ 958567 h 1027851"/>
                <a:gd name="connsiteX29" fmla="*/ 2078181 w 2202872"/>
                <a:gd name="connsiteY29" fmla="*/ 972421 h 1027851"/>
                <a:gd name="connsiteX30" fmla="*/ 2105891 w 2202872"/>
                <a:gd name="connsiteY30" fmla="*/ 1000130 h 1027851"/>
                <a:gd name="connsiteX31" fmla="*/ 2202872 w 2202872"/>
                <a:gd name="connsiteY31"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59527 w 2202872"/>
                <a:gd name="connsiteY23" fmla="*/ 806167 h 1027851"/>
                <a:gd name="connsiteX24" fmla="*/ 1773381 w 2202872"/>
                <a:gd name="connsiteY24" fmla="*/ 847730 h 1027851"/>
                <a:gd name="connsiteX25" fmla="*/ 1814945 w 2202872"/>
                <a:gd name="connsiteY25" fmla="*/ 861585 h 1027851"/>
                <a:gd name="connsiteX26" fmla="*/ 1925781 w 2202872"/>
                <a:gd name="connsiteY26" fmla="*/ 903148 h 1027851"/>
                <a:gd name="connsiteX27" fmla="*/ 2036618 w 2202872"/>
                <a:gd name="connsiteY27" fmla="*/ 958567 h 1027851"/>
                <a:gd name="connsiteX28" fmla="*/ 2078181 w 2202872"/>
                <a:gd name="connsiteY28" fmla="*/ 972421 h 1027851"/>
                <a:gd name="connsiteX29" fmla="*/ 2105891 w 2202872"/>
                <a:gd name="connsiteY29" fmla="*/ 1000130 h 1027851"/>
                <a:gd name="connsiteX30" fmla="*/ 2202872 w 2202872"/>
                <a:gd name="connsiteY30"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59527 w 2202872"/>
                <a:gd name="connsiteY23" fmla="*/ 806167 h 1027851"/>
                <a:gd name="connsiteX24" fmla="*/ 1814945 w 2202872"/>
                <a:gd name="connsiteY24" fmla="*/ 861585 h 1027851"/>
                <a:gd name="connsiteX25" fmla="*/ 1925781 w 2202872"/>
                <a:gd name="connsiteY25" fmla="*/ 903148 h 1027851"/>
                <a:gd name="connsiteX26" fmla="*/ 2036618 w 2202872"/>
                <a:gd name="connsiteY26" fmla="*/ 958567 h 1027851"/>
                <a:gd name="connsiteX27" fmla="*/ 2078181 w 2202872"/>
                <a:gd name="connsiteY27" fmla="*/ 972421 h 1027851"/>
                <a:gd name="connsiteX28" fmla="*/ 2105891 w 2202872"/>
                <a:gd name="connsiteY28" fmla="*/ 1000130 h 1027851"/>
                <a:gd name="connsiteX29" fmla="*/ 2202872 w 2202872"/>
                <a:gd name="connsiteY29"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734291 w 2202872"/>
                <a:gd name="connsiteY12" fmla="*/ 584494 h 1027851"/>
                <a:gd name="connsiteX13" fmla="*/ 803563 w 2202872"/>
                <a:gd name="connsiteY13" fmla="*/ 501367 h 1027851"/>
                <a:gd name="connsiteX14" fmla="*/ 831272 w 2202872"/>
                <a:gd name="connsiteY14" fmla="*/ 473657 h 1027851"/>
                <a:gd name="connsiteX15" fmla="*/ 886691 w 2202872"/>
                <a:gd name="connsiteY15" fmla="*/ 390530 h 1027851"/>
                <a:gd name="connsiteX16" fmla="*/ 928254 w 2202872"/>
                <a:gd name="connsiteY16" fmla="*/ 251985 h 1027851"/>
                <a:gd name="connsiteX17" fmla="*/ 955963 w 2202872"/>
                <a:gd name="connsiteY17" fmla="*/ 2603 h 1027851"/>
                <a:gd name="connsiteX18" fmla="*/ 1468580 w 2202872"/>
                <a:gd name="connsiteY18" fmla="*/ 2603 h 1027851"/>
                <a:gd name="connsiteX19" fmla="*/ 1496291 w 2202872"/>
                <a:gd name="connsiteY19" fmla="*/ 348966 h 1027851"/>
                <a:gd name="connsiteX20" fmla="*/ 1551709 w 2202872"/>
                <a:gd name="connsiteY20" fmla="*/ 570639 h 1027851"/>
                <a:gd name="connsiteX21" fmla="*/ 1620981 w 2202872"/>
                <a:gd name="connsiteY21" fmla="*/ 695330 h 1027851"/>
                <a:gd name="connsiteX22" fmla="*/ 1759527 w 2202872"/>
                <a:gd name="connsiteY22" fmla="*/ 806167 h 1027851"/>
                <a:gd name="connsiteX23" fmla="*/ 1814945 w 2202872"/>
                <a:gd name="connsiteY23" fmla="*/ 861585 h 1027851"/>
                <a:gd name="connsiteX24" fmla="*/ 1925781 w 2202872"/>
                <a:gd name="connsiteY24" fmla="*/ 903148 h 1027851"/>
                <a:gd name="connsiteX25" fmla="*/ 2036618 w 2202872"/>
                <a:gd name="connsiteY25" fmla="*/ 958567 h 1027851"/>
                <a:gd name="connsiteX26" fmla="*/ 2078181 w 2202872"/>
                <a:gd name="connsiteY26" fmla="*/ 972421 h 1027851"/>
                <a:gd name="connsiteX27" fmla="*/ 2105891 w 2202872"/>
                <a:gd name="connsiteY27" fmla="*/ 1000130 h 1027851"/>
                <a:gd name="connsiteX28" fmla="*/ 2202872 w 2202872"/>
                <a:gd name="connsiteY28"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29491 w 2202872"/>
                <a:gd name="connsiteY7" fmla="*/ 778457 h 1027851"/>
                <a:gd name="connsiteX8" fmla="*/ 471054 w 2202872"/>
                <a:gd name="connsiteY8" fmla="*/ 764603 h 1027851"/>
                <a:gd name="connsiteX9" fmla="*/ 554181 w 2202872"/>
                <a:gd name="connsiteY9" fmla="*/ 709185 h 1027851"/>
                <a:gd name="connsiteX10" fmla="*/ 623454 w 2202872"/>
                <a:gd name="connsiteY10" fmla="*/ 653767 h 1027851"/>
                <a:gd name="connsiteX11" fmla="*/ 734291 w 2202872"/>
                <a:gd name="connsiteY11" fmla="*/ 584494 h 1027851"/>
                <a:gd name="connsiteX12" fmla="*/ 803563 w 2202872"/>
                <a:gd name="connsiteY12" fmla="*/ 501367 h 1027851"/>
                <a:gd name="connsiteX13" fmla="*/ 831272 w 2202872"/>
                <a:gd name="connsiteY13" fmla="*/ 473657 h 1027851"/>
                <a:gd name="connsiteX14" fmla="*/ 886691 w 2202872"/>
                <a:gd name="connsiteY14" fmla="*/ 390530 h 1027851"/>
                <a:gd name="connsiteX15" fmla="*/ 928254 w 2202872"/>
                <a:gd name="connsiteY15" fmla="*/ 251985 h 1027851"/>
                <a:gd name="connsiteX16" fmla="*/ 955963 w 2202872"/>
                <a:gd name="connsiteY16" fmla="*/ 2603 h 1027851"/>
                <a:gd name="connsiteX17" fmla="*/ 1468580 w 2202872"/>
                <a:gd name="connsiteY17" fmla="*/ 2603 h 1027851"/>
                <a:gd name="connsiteX18" fmla="*/ 1496291 w 2202872"/>
                <a:gd name="connsiteY18" fmla="*/ 348966 h 1027851"/>
                <a:gd name="connsiteX19" fmla="*/ 1551709 w 2202872"/>
                <a:gd name="connsiteY19" fmla="*/ 570639 h 1027851"/>
                <a:gd name="connsiteX20" fmla="*/ 1620981 w 2202872"/>
                <a:gd name="connsiteY20" fmla="*/ 695330 h 1027851"/>
                <a:gd name="connsiteX21" fmla="*/ 1759527 w 2202872"/>
                <a:gd name="connsiteY21" fmla="*/ 806167 h 1027851"/>
                <a:gd name="connsiteX22" fmla="*/ 1814945 w 2202872"/>
                <a:gd name="connsiteY22" fmla="*/ 861585 h 1027851"/>
                <a:gd name="connsiteX23" fmla="*/ 1925781 w 2202872"/>
                <a:gd name="connsiteY23" fmla="*/ 903148 h 1027851"/>
                <a:gd name="connsiteX24" fmla="*/ 2036618 w 2202872"/>
                <a:gd name="connsiteY24" fmla="*/ 958567 h 1027851"/>
                <a:gd name="connsiteX25" fmla="*/ 2078181 w 2202872"/>
                <a:gd name="connsiteY25" fmla="*/ 972421 h 1027851"/>
                <a:gd name="connsiteX26" fmla="*/ 2105891 w 2202872"/>
                <a:gd name="connsiteY26" fmla="*/ 1000130 h 1027851"/>
                <a:gd name="connsiteX27" fmla="*/ 2202872 w 2202872"/>
                <a:gd name="connsiteY27"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60218 w 2202872"/>
                <a:gd name="connsiteY5" fmla="*/ 833876 h 1027851"/>
                <a:gd name="connsiteX6" fmla="*/ 429491 w 2202872"/>
                <a:gd name="connsiteY6" fmla="*/ 778457 h 1027851"/>
                <a:gd name="connsiteX7" fmla="*/ 471054 w 2202872"/>
                <a:gd name="connsiteY7" fmla="*/ 764603 h 1027851"/>
                <a:gd name="connsiteX8" fmla="*/ 554181 w 2202872"/>
                <a:gd name="connsiteY8" fmla="*/ 709185 h 1027851"/>
                <a:gd name="connsiteX9" fmla="*/ 623454 w 2202872"/>
                <a:gd name="connsiteY9" fmla="*/ 653767 h 1027851"/>
                <a:gd name="connsiteX10" fmla="*/ 734291 w 2202872"/>
                <a:gd name="connsiteY10" fmla="*/ 584494 h 1027851"/>
                <a:gd name="connsiteX11" fmla="*/ 803563 w 2202872"/>
                <a:gd name="connsiteY11" fmla="*/ 501367 h 1027851"/>
                <a:gd name="connsiteX12" fmla="*/ 831272 w 2202872"/>
                <a:gd name="connsiteY12" fmla="*/ 473657 h 1027851"/>
                <a:gd name="connsiteX13" fmla="*/ 886691 w 2202872"/>
                <a:gd name="connsiteY13" fmla="*/ 390530 h 1027851"/>
                <a:gd name="connsiteX14" fmla="*/ 928254 w 2202872"/>
                <a:gd name="connsiteY14" fmla="*/ 251985 h 1027851"/>
                <a:gd name="connsiteX15" fmla="*/ 955963 w 2202872"/>
                <a:gd name="connsiteY15" fmla="*/ 2603 h 1027851"/>
                <a:gd name="connsiteX16" fmla="*/ 1468580 w 2202872"/>
                <a:gd name="connsiteY16" fmla="*/ 2603 h 1027851"/>
                <a:gd name="connsiteX17" fmla="*/ 1496291 w 2202872"/>
                <a:gd name="connsiteY17" fmla="*/ 348966 h 1027851"/>
                <a:gd name="connsiteX18" fmla="*/ 1551709 w 2202872"/>
                <a:gd name="connsiteY18" fmla="*/ 570639 h 1027851"/>
                <a:gd name="connsiteX19" fmla="*/ 1620981 w 2202872"/>
                <a:gd name="connsiteY19" fmla="*/ 695330 h 1027851"/>
                <a:gd name="connsiteX20" fmla="*/ 1759527 w 2202872"/>
                <a:gd name="connsiteY20" fmla="*/ 806167 h 1027851"/>
                <a:gd name="connsiteX21" fmla="*/ 1814945 w 2202872"/>
                <a:gd name="connsiteY21" fmla="*/ 861585 h 1027851"/>
                <a:gd name="connsiteX22" fmla="*/ 1925781 w 2202872"/>
                <a:gd name="connsiteY22" fmla="*/ 903148 h 1027851"/>
                <a:gd name="connsiteX23" fmla="*/ 2036618 w 2202872"/>
                <a:gd name="connsiteY23" fmla="*/ 958567 h 1027851"/>
                <a:gd name="connsiteX24" fmla="*/ 2078181 w 2202872"/>
                <a:gd name="connsiteY24" fmla="*/ 972421 h 1027851"/>
                <a:gd name="connsiteX25" fmla="*/ 2105891 w 2202872"/>
                <a:gd name="connsiteY25" fmla="*/ 1000130 h 1027851"/>
                <a:gd name="connsiteX26" fmla="*/ 2202872 w 2202872"/>
                <a:gd name="connsiteY26" fmla="*/ 1027839 h 102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02872" h="1027851">
                  <a:moveTo>
                    <a:pt x="0" y="1027839"/>
                  </a:moveTo>
                  <a:cubicBezTo>
                    <a:pt x="23091" y="1018603"/>
                    <a:pt x="47439" y="1012039"/>
                    <a:pt x="69272" y="1000130"/>
                  </a:cubicBezTo>
                  <a:cubicBezTo>
                    <a:pt x="98508" y="984183"/>
                    <a:pt x="120807" y="955244"/>
                    <a:pt x="152400" y="944712"/>
                  </a:cubicBezTo>
                  <a:cubicBezTo>
                    <a:pt x="166254" y="940094"/>
                    <a:pt x="181197" y="937949"/>
                    <a:pt x="193963" y="930857"/>
                  </a:cubicBezTo>
                  <a:cubicBezTo>
                    <a:pt x="223074" y="914684"/>
                    <a:pt x="249382" y="891603"/>
                    <a:pt x="277091" y="875439"/>
                  </a:cubicBezTo>
                  <a:cubicBezTo>
                    <a:pt x="304800" y="859276"/>
                    <a:pt x="334818" y="850040"/>
                    <a:pt x="360218" y="833876"/>
                  </a:cubicBezTo>
                  <a:cubicBezTo>
                    <a:pt x="385618" y="817712"/>
                    <a:pt x="411018" y="790002"/>
                    <a:pt x="429491" y="778457"/>
                  </a:cubicBezTo>
                  <a:cubicBezTo>
                    <a:pt x="447964" y="766912"/>
                    <a:pt x="457200" y="769221"/>
                    <a:pt x="471054" y="764603"/>
                  </a:cubicBezTo>
                  <a:cubicBezTo>
                    <a:pt x="498763" y="746130"/>
                    <a:pt x="535708" y="736894"/>
                    <a:pt x="554181" y="709185"/>
                  </a:cubicBezTo>
                  <a:cubicBezTo>
                    <a:pt x="589992" y="655470"/>
                    <a:pt x="566094" y="672887"/>
                    <a:pt x="623454" y="653767"/>
                  </a:cubicBezTo>
                  <a:cubicBezTo>
                    <a:pt x="653472" y="632985"/>
                    <a:pt x="704273" y="609894"/>
                    <a:pt x="734291" y="584494"/>
                  </a:cubicBezTo>
                  <a:cubicBezTo>
                    <a:pt x="764309" y="559094"/>
                    <a:pt x="759974" y="555853"/>
                    <a:pt x="803563" y="501367"/>
                  </a:cubicBezTo>
                  <a:cubicBezTo>
                    <a:pt x="811723" y="491167"/>
                    <a:pt x="823435" y="484107"/>
                    <a:pt x="831272" y="473657"/>
                  </a:cubicBezTo>
                  <a:cubicBezTo>
                    <a:pt x="851253" y="447015"/>
                    <a:pt x="886691" y="390530"/>
                    <a:pt x="886691" y="390530"/>
                  </a:cubicBezTo>
                  <a:cubicBezTo>
                    <a:pt x="899011" y="353569"/>
                    <a:pt x="916709" y="316639"/>
                    <a:pt x="928254" y="251985"/>
                  </a:cubicBezTo>
                  <a:cubicBezTo>
                    <a:pt x="939799" y="187331"/>
                    <a:pt x="928120" y="185376"/>
                    <a:pt x="955963" y="2603"/>
                  </a:cubicBezTo>
                  <a:cubicBezTo>
                    <a:pt x="1076150" y="504"/>
                    <a:pt x="1371599" y="-2015"/>
                    <a:pt x="1468580" y="2603"/>
                  </a:cubicBezTo>
                  <a:cubicBezTo>
                    <a:pt x="1468580" y="159620"/>
                    <a:pt x="1482436" y="254293"/>
                    <a:pt x="1496291" y="348966"/>
                  </a:cubicBezTo>
                  <a:cubicBezTo>
                    <a:pt x="1510146" y="443639"/>
                    <a:pt x="1530927" y="512912"/>
                    <a:pt x="1551709" y="570639"/>
                  </a:cubicBezTo>
                  <a:cubicBezTo>
                    <a:pt x="1572491" y="628366"/>
                    <a:pt x="1586345" y="656075"/>
                    <a:pt x="1620981" y="695330"/>
                  </a:cubicBezTo>
                  <a:cubicBezTo>
                    <a:pt x="1655617" y="734585"/>
                    <a:pt x="1727200" y="778458"/>
                    <a:pt x="1759527" y="806167"/>
                  </a:cubicBezTo>
                  <a:cubicBezTo>
                    <a:pt x="1791854" y="833876"/>
                    <a:pt x="1787236" y="845422"/>
                    <a:pt x="1814945" y="861585"/>
                  </a:cubicBezTo>
                  <a:cubicBezTo>
                    <a:pt x="1842654" y="877748"/>
                    <a:pt x="1792136" y="876420"/>
                    <a:pt x="1925781" y="903148"/>
                  </a:cubicBezTo>
                  <a:cubicBezTo>
                    <a:pt x="1974144" y="951509"/>
                    <a:pt x="1941100" y="926727"/>
                    <a:pt x="2036618" y="958567"/>
                  </a:cubicBezTo>
                  <a:lnTo>
                    <a:pt x="2078181" y="972421"/>
                  </a:lnTo>
                  <a:cubicBezTo>
                    <a:pt x="2087418" y="981657"/>
                    <a:pt x="2094208" y="994288"/>
                    <a:pt x="2105891" y="1000130"/>
                  </a:cubicBezTo>
                  <a:cubicBezTo>
                    <a:pt x="2164230" y="1029299"/>
                    <a:pt x="2164422" y="1027839"/>
                    <a:pt x="2202872" y="1027839"/>
                  </a:cubicBezTo>
                </a:path>
              </a:pathLst>
            </a:custGeom>
            <a:solidFill>
              <a:schemeClr val="accent1"/>
            </a:solidFill>
            <a:ln w="508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36" name="Group 35"/>
          <p:cNvGrpSpPr/>
          <p:nvPr/>
        </p:nvGrpSpPr>
        <p:grpSpPr>
          <a:xfrm>
            <a:off x="3374811" y="4236316"/>
            <a:ext cx="1803854" cy="1125959"/>
            <a:chOff x="1230466" y="1066965"/>
            <a:chExt cx="2202872" cy="1676235"/>
          </a:xfrm>
        </p:grpSpPr>
        <p:sp>
          <p:nvSpPr>
            <p:cNvPr id="37" name="Rectangle 36"/>
            <p:cNvSpPr/>
            <p:nvPr/>
          </p:nvSpPr>
          <p:spPr>
            <a:xfrm>
              <a:off x="1295400" y="2057400"/>
              <a:ext cx="2133600" cy="685800"/>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1230466" y="1066965"/>
              <a:ext cx="2202872" cy="1027851"/>
            </a:xfrm>
            <a:custGeom>
              <a:avLst/>
              <a:gdLst>
                <a:gd name="connsiteX0" fmla="*/ 0 w 2202872"/>
                <a:gd name="connsiteY0" fmla="*/ 1039321 h 1039333"/>
                <a:gd name="connsiteX1" fmla="*/ 69272 w 2202872"/>
                <a:gd name="connsiteY1" fmla="*/ 1011612 h 1039333"/>
                <a:gd name="connsiteX2" fmla="*/ 152400 w 2202872"/>
                <a:gd name="connsiteY2" fmla="*/ 956194 h 1039333"/>
                <a:gd name="connsiteX3" fmla="*/ 193963 w 2202872"/>
                <a:gd name="connsiteY3" fmla="*/ 942339 h 1039333"/>
                <a:gd name="connsiteX4" fmla="*/ 277091 w 2202872"/>
                <a:gd name="connsiteY4" fmla="*/ 886921 h 1039333"/>
                <a:gd name="connsiteX5" fmla="*/ 318654 w 2202872"/>
                <a:gd name="connsiteY5" fmla="*/ 859212 h 1039333"/>
                <a:gd name="connsiteX6" fmla="*/ 360218 w 2202872"/>
                <a:gd name="connsiteY6" fmla="*/ 845358 h 1039333"/>
                <a:gd name="connsiteX7" fmla="*/ 401781 w 2202872"/>
                <a:gd name="connsiteY7" fmla="*/ 817649 h 1039333"/>
                <a:gd name="connsiteX8" fmla="*/ 429491 w 2202872"/>
                <a:gd name="connsiteY8" fmla="*/ 789939 h 1039333"/>
                <a:gd name="connsiteX9" fmla="*/ 471054 w 2202872"/>
                <a:gd name="connsiteY9" fmla="*/ 776085 h 1039333"/>
                <a:gd name="connsiteX10" fmla="*/ 554181 w 2202872"/>
                <a:gd name="connsiteY10" fmla="*/ 720667 h 1039333"/>
                <a:gd name="connsiteX11" fmla="*/ 623454 w 2202872"/>
                <a:gd name="connsiteY11" fmla="*/ 665249 h 1039333"/>
                <a:gd name="connsiteX12" fmla="*/ 651163 w 2202872"/>
                <a:gd name="connsiteY12" fmla="*/ 637539 h 1039333"/>
                <a:gd name="connsiteX13" fmla="*/ 734291 w 2202872"/>
                <a:gd name="connsiteY13" fmla="*/ 595976 h 1039333"/>
                <a:gd name="connsiteX14" fmla="*/ 803563 w 2202872"/>
                <a:gd name="connsiteY14" fmla="*/ 512849 h 1039333"/>
                <a:gd name="connsiteX15" fmla="*/ 831272 w 2202872"/>
                <a:gd name="connsiteY15" fmla="*/ 485139 h 1039333"/>
                <a:gd name="connsiteX16" fmla="*/ 886691 w 2202872"/>
                <a:gd name="connsiteY16" fmla="*/ 402012 h 1039333"/>
                <a:gd name="connsiteX17" fmla="*/ 928254 w 2202872"/>
                <a:gd name="connsiteY17" fmla="*/ 263467 h 1039333"/>
                <a:gd name="connsiteX18" fmla="*/ 942109 w 2202872"/>
                <a:gd name="connsiteY18" fmla="*/ 152630 h 1039333"/>
                <a:gd name="connsiteX19" fmla="*/ 955963 w 2202872"/>
                <a:gd name="connsiteY19" fmla="*/ 14085 h 1039333"/>
                <a:gd name="connsiteX20" fmla="*/ 1039091 w 2202872"/>
                <a:gd name="connsiteY20" fmla="*/ 230 h 1039333"/>
                <a:gd name="connsiteX21" fmla="*/ 1288472 w 2202872"/>
                <a:gd name="connsiteY21" fmla="*/ 14085 h 1039333"/>
                <a:gd name="connsiteX22" fmla="*/ 1440872 w 2202872"/>
                <a:gd name="connsiteY22" fmla="*/ 41794 h 1039333"/>
                <a:gd name="connsiteX23" fmla="*/ 1454727 w 2202872"/>
                <a:gd name="connsiteY23" fmla="*/ 374303 h 1039333"/>
                <a:gd name="connsiteX24" fmla="*/ 1482436 w 2202872"/>
                <a:gd name="connsiteY24" fmla="*/ 457430 h 1039333"/>
                <a:gd name="connsiteX25" fmla="*/ 1551709 w 2202872"/>
                <a:gd name="connsiteY25" fmla="*/ 582121 h 1039333"/>
                <a:gd name="connsiteX26" fmla="*/ 1593272 w 2202872"/>
                <a:gd name="connsiteY26" fmla="*/ 595976 h 1039333"/>
                <a:gd name="connsiteX27" fmla="*/ 1620981 w 2202872"/>
                <a:gd name="connsiteY27" fmla="*/ 706812 h 1039333"/>
                <a:gd name="connsiteX28" fmla="*/ 1731818 w 2202872"/>
                <a:gd name="connsiteY28" fmla="*/ 789939 h 1039333"/>
                <a:gd name="connsiteX29" fmla="*/ 1759527 w 2202872"/>
                <a:gd name="connsiteY29" fmla="*/ 817649 h 1039333"/>
                <a:gd name="connsiteX30" fmla="*/ 1773381 w 2202872"/>
                <a:gd name="connsiteY30" fmla="*/ 859212 h 1039333"/>
                <a:gd name="connsiteX31" fmla="*/ 1814945 w 2202872"/>
                <a:gd name="connsiteY31" fmla="*/ 873067 h 1039333"/>
                <a:gd name="connsiteX32" fmla="*/ 1925781 w 2202872"/>
                <a:gd name="connsiteY32" fmla="*/ 914630 h 1039333"/>
                <a:gd name="connsiteX33" fmla="*/ 2036618 w 2202872"/>
                <a:gd name="connsiteY33" fmla="*/ 970049 h 1039333"/>
                <a:gd name="connsiteX34" fmla="*/ 2078181 w 2202872"/>
                <a:gd name="connsiteY34" fmla="*/ 983903 h 1039333"/>
                <a:gd name="connsiteX35" fmla="*/ 2105891 w 2202872"/>
                <a:gd name="connsiteY35" fmla="*/ 1011612 h 1039333"/>
                <a:gd name="connsiteX36" fmla="*/ 2202872 w 2202872"/>
                <a:gd name="connsiteY36" fmla="*/ 1039321 h 1039333"/>
                <a:gd name="connsiteX0" fmla="*/ 0 w 2202872"/>
                <a:gd name="connsiteY0" fmla="*/ 1039321 h 1039333"/>
                <a:gd name="connsiteX1" fmla="*/ 69272 w 2202872"/>
                <a:gd name="connsiteY1" fmla="*/ 1011612 h 1039333"/>
                <a:gd name="connsiteX2" fmla="*/ 152400 w 2202872"/>
                <a:gd name="connsiteY2" fmla="*/ 956194 h 1039333"/>
                <a:gd name="connsiteX3" fmla="*/ 193963 w 2202872"/>
                <a:gd name="connsiteY3" fmla="*/ 942339 h 1039333"/>
                <a:gd name="connsiteX4" fmla="*/ 277091 w 2202872"/>
                <a:gd name="connsiteY4" fmla="*/ 886921 h 1039333"/>
                <a:gd name="connsiteX5" fmla="*/ 318654 w 2202872"/>
                <a:gd name="connsiteY5" fmla="*/ 859212 h 1039333"/>
                <a:gd name="connsiteX6" fmla="*/ 360218 w 2202872"/>
                <a:gd name="connsiteY6" fmla="*/ 845358 h 1039333"/>
                <a:gd name="connsiteX7" fmla="*/ 401781 w 2202872"/>
                <a:gd name="connsiteY7" fmla="*/ 817649 h 1039333"/>
                <a:gd name="connsiteX8" fmla="*/ 429491 w 2202872"/>
                <a:gd name="connsiteY8" fmla="*/ 789939 h 1039333"/>
                <a:gd name="connsiteX9" fmla="*/ 471054 w 2202872"/>
                <a:gd name="connsiteY9" fmla="*/ 776085 h 1039333"/>
                <a:gd name="connsiteX10" fmla="*/ 554181 w 2202872"/>
                <a:gd name="connsiteY10" fmla="*/ 720667 h 1039333"/>
                <a:gd name="connsiteX11" fmla="*/ 623454 w 2202872"/>
                <a:gd name="connsiteY11" fmla="*/ 665249 h 1039333"/>
                <a:gd name="connsiteX12" fmla="*/ 651163 w 2202872"/>
                <a:gd name="connsiteY12" fmla="*/ 637539 h 1039333"/>
                <a:gd name="connsiteX13" fmla="*/ 734291 w 2202872"/>
                <a:gd name="connsiteY13" fmla="*/ 595976 h 1039333"/>
                <a:gd name="connsiteX14" fmla="*/ 803563 w 2202872"/>
                <a:gd name="connsiteY14" fmla="*/ 512849 h 1039333"/>
                <a:gd name="connsiteX15" fmla="*/ 831272 w 2202872"/>
                <a:gd name="connsiteY15" fmla="*/ 485139 h 1039333"/>
                <a:gd name="connsiteX16" fmla="*/ 886691 w 2202872"/>
                <a:gd name="connsiteY16" fmla="*/ 402012 h 1039333"/>
                <a:gd name="connsiteX17" fmla="*/ 928254 w 2202872"/>
                <a:gd name="connsiteY17" fmla="*/ 263467 h 1039333"/>
                <a:gd name="connsiteX18" fmla="*/ 942109 w 2202872"/>
                <a:gd name="connsiteY18" fmla="*/ 152630 h 1039333"/>
                <a:gd name="connsiteX19" fmla="*/ 955963 w 2202872"/>
                <a:gd name="connsiteY19" fmla="*/ 14085 h 1039333"/>
                <a:gd name="connsiteX20" fmla="*/ 1039091 w 2202872"/>
                <a:gd name="connsiteY20" fmla="*/ 230 h 1039333"/>
                <a:gd name="connsiteX21" fmla="*/ 1288472 w 2202872"/>
                <a:gd name="connsiteY21" fmla="*/ 14085 h 1039333"/>
                <a:gd name="connsiteX22" fmla="*/ 1440872 w 2202872"/>
                <a:gd name="connsiteY22" fmla="*/ 41794 h 1039333"/>
                <a:gd name="connsiteX23" fmla="*/ 1454727 w 2202872"/>
                <a:gd name="connsiteY23" fmla="*/ 374303 h 1039333"/>
                <a:gd name="connsiteX24" fmla="*/ 1482436 w 2202872"/>
                <a:gd name="connsiteY24" fmla="*/ 457430 h 1039333"/>
                <a:gd name="connsiteX25" fmla="*/ 1551709 w 2202872"/>
                <a:gd name="connsiteY25" fmla="*/ 582121 h 1039333"/>
                <a:gd name="connsiteX26" fmla="*/ 1620981 w 2202872"/>
                <a:gd name="connsiteY26" fmla="*/ 706812 h 1039333"/>
                <a:gd name="connsiteX27" fmla="*/ 1731818 w 2202872"/>
                <a:gd name="connsiteY27" fmla="*/ 789939 h 1039333"/>
                <a:gd name="connsiteX28" fmla="*/ 1759527 w 2202872"/>
                <a:gd name="connsiteY28" fmla="*/ 817649 h 1039333"/>
                <a:gd name="connsiteX29" fmla="*/ 1773381 w 2202872"/>
                <a:gd name="connsiteY29" fmla="*/ 859212 h 1039333"/>
                <a:gd name="connsiteX30" fmla="*/ 1814945 w 2202872"/>
                <a:gd name="connsiteY30" fmla="*/ 873067 h 1039333"/>
                <a:gd name="connsiteX31" fmla="*/ 1925781 w 2202872"/>
                <a:gd name="connsiteY31" fmla="*/ 914630 h 1039333"/>
                <a:gd name="connsiteX32" fmla="*/ 2036618 w 2202872"/>
                <a:gd name="connsiteY32" fmla="*/ 970049 h 1039333"/>
                <a:gd name="connsiteX33" fmla="*/ 2078181 w 2202872"/>
                <a:gd name="connsiteY33" fmla="*/ 983903 h 1039333"/>
                <a:gd name="connsiteX34" fmla="*/ 2105891 w 2202872"/>
                <a:gd name="connsiteY34" fmla="*/ 1011612 h 1039333"/>
                <a:gd name="connsiteX35" fmla="*/ 2202872 w 2202872"/>
                <a:gd name="connsiteY35" fmla="*/ 1039321 h 1039333"/>
                <a:gd name="connsiteX0" fmla="*/ 0 w 2202872"/>
                <a:gd name="connsiteY0" fmla="*/ 1053846 h 1053858"/>
                <a:gd name="connsiteX1" fmla="*/ 69272 w 2202872"/>
                <a:gd name="connsiteY1" fmla="*/ 1026137 h 1053858"/>
                <a:gd name="connsiteX2" fmla="*/ 152400 w 2202872"/>
                <a:gd name="connsiteY2" fmla="*/ 970719 h 1053858"/>
                <a:gd name="connsiteX3" fmla="*/ 193963 w 2202872"/>
                <a:gd name="connsiteY3" fmla="*/ 956864 h 1053858"/>
                <a:gd name="connsiteX4" fmla="*/ 277091 w 2202872"/>
                <a:gd name="connsiteY4" fmla="*/ 901446 h 1053858"/>
                <a:gd name="connsiteX5" fmla="*/ 318654 w 2202872"/>
                <a:gd name="connsiteY5" fmla="*/ 873737 h 1053858"/>
                <a:gd name="connsiteX6" fmla="*/ 360218 w 2202872"/>
                <a:gd name="connsiteY6" fmla="*/ 859883 h 1053858"/>
                <a:gd name="connsiteX7" fmla="*/ 401781 w 2202872"/>
                <a:gd name="connsiteY7" fmla="*/ 832174 h 1053858"/>
                <a:gd name="connsiteX8" fmla="*/ 429491 w 2202872"/>
                <a:gd name="connsiteY8" fmla="*/ 804464 h 1053858"/>
                <a:gd name="connsiteX9" fmla="*/ 471054 w 2202872"/>
                <a:gd name="connsiteY9" fmla="*/ 790610 h 1053858"/>
                <a:gd name="connsiteX10" fmla="*/ 554181 w 2202872"/>
                <a:gd name="connsiteY10" fmla="*/ 735192 h 1053858"/>
                <a:gd name="connsiteX11" fmla="*/ 623454 w 2202872"/>
                <a:gd name="connsiteY11" fmla="*/ 679774 h 1053858"/>
                <a:gd name="connsiteX12" fmla="*/ 651163 w 2202872"/>
                <a:gd name="connsiteY12" fmla="*/ 652064 h 1053858"/>
                <a:gd name="connsiteX13" fmla="*/ 734291 w 2202872"/>
                <a:gd name="connsiteY13" fmla="*/ 610501 h 1053858"/>
                <a:gd name="connsiteX14" fmla="*/ 803563 w 2202872"/>
                <a:gd name="connsiteY14" fmla="*/ 527374 h 1053858"/>
                <a:gd name="connsiteX15" fmla="*/ 831272 w 2202872"/>
                <a:gd name="connsiteY15" fmla="*/ 499664 h 1053858"/>
                <a:gd name="connsiteX16" fmla="*/ 886691 w 2202872"/>
                <a:gd name="connsiteY16" fmla="*/ 416537 h 1053858"/>
                <a:gd name="connsiteX17" fmla="*/ 928254 w 2202872"/>
                <a:gd name="connsiteY17" fmla="*/ 277992 h 1053858"/>
                <a:gd name="connsiteX18" fmla="*/ 942109 w 2202872"/>
                <a:gd name="connsiteY18" fmla="*/ 167155 h 1053858"/>
                <a:gd name="connsiteX19" fmla="*/ 955963 w 2202872"/>
                <a:gd name="connsiteY19" fmla="*/ 28610 h 1053858"/>
                <a:gd name="connsiteX20" fmla="*/ 1039091 w 2202872"/>
                <a:gd name="connsiteY20" fmla="*/ 14755 h 1053858"/>
                <a:gd name="connsiteX21" fmla="*/ 1288472 w 2202872"/>
                <a:gd name="connsiteY21" fmla="*/ 28610 h 1053858"/>
                <a:gd name="connsiteX22" fmla="*/ 1440872 w 2202872"/>
                <a:gd name="connsiteY22" fmla="*/ 901 h 1053858"/>
                <a:gd name="connsiteX23" fmla="*/ 1454727 w 2202872"/>
                <a:gd name="connsiteY23" fmla="*/ 388828 h 1053858"/>
                <a:gd name="connsiteX24" fmla="*/ 1482436 w 2202872"/>
                <a:gd name="connsiteY24" fmla="*/ 471955 h 1053858"/>
                <a:gd name="connsiteX25" fmla="*/ 1551709 w 2202872"/>
                <a:gd name="connsiteY25" fmla="*/ 596646 h 1053858"/>
                <a:gd name="connsiteX26" fmla="*/ 1620981 w 2202872"/>
                <a:gd name="connsiteY26" fmla="*/ 721337 h 1053858"/>
                <a:gd name="connsiteX27" fmla="*/ 1731818 w 2202872"/>
                <a:gd name="connsiteY27" fmla="*/ 804464 h 1053858"/>
                <a:gd name="connsiteX28" fmla="*/ 1759527 w 2202872"/>
                <a:gd name="connsiteY28" fmla="*/ 832174 h 1053858"/>
                <a:gd name="connsiteX29" fmla="*/ 1773381 w 2202872"/>
                <a:gd name="connsiteY29" fmla="*/ 873737 h 1053858"/>
                <a:gd name="connsiteX30" fmla="*/ 1814945 w 2202872"/>
                <a:gd name="connsiteY30" fmla="*/ 887592 h 1053858"/>
                <a:gd name="connsiteX31" fmla="*/ 1925781 w 2202872"/>
                <a:gd name="connsiteY31" fmla="*/ 929155 h 1053858"/>
                <a:gd name="connsiteX32" fmla="*/ 2036618 w 2202872"/>
                <a:gd name="connsiteY32" fmla="*/ 984574 h 1053858"/>
                <a:gd name="connsiteX33" fmla="*/ 2078181 w 2202872"/>
                <a:gd name="connsiteY33" fmla="*/ 998428 h 1053858"/>
                <a:gd name="connsiteX34" fmla="*/ 2105891 w 2202872"/>
                <a:gd name="connsiteY34" fmla="*/ 1026137 h 1053858"/>
                <a:gd name="connsiteX35" fmla="*/ 2202872 w 2202872"/>
                <a:gd name="connsiteY35" fmla="*/ 1053846 h 1053858"/>
                <a:gd name="connsiteX0" fmla="*/ 0 w 2202872"/>
                <a:gd name="connsiteY0" fmla="*/ 1078319 h 1078331"/>
                <a:gd name="connsiteX1" fmla="*/ 69272 w 2202872"/>
                <a:gd name="connsiteY1" fmla="*/ 1050610 h 1078331"/>
                <a:gd name="connsiteX2" fmla="*/ 152400 w 2202872"/>
                <a:gd name="connsiteY2" fmla="*/ 995192 h 1078331"/>
                <a:gd name="connsiteX3" fmla="*/ 193963 w 2202872"/>
                <a:gd name="connsiteY3" fmla="*/ 981337 h 1078331"/>
                <a:gd name="connsiteX4" fmla="*/ 277091 w 2202872"/>
                <a:gd name="connsiteY4" fmla="*/ 925919 h 1078331"/>
                <a:gd name="connsiteX5" fmla="*/ 318654 w 2202872"/>
                <a:gd name="connsiteY5" fmla="*/ 898210 h 1078331"/>
                <a:gd name="connsiteX6" fmla="*/ 360218 w 2202872"/>
                <a:gd name="connsiteY6" fmla="*/ 884356 h 1078331"/>
                <a:gd name="connsiteX7" fmla="*/ 401781 w 2202872"/>
                <a:gd name="connsiteY7" fmla="*/ 856647 h 1078331"/>
                <a:gd name="connsiteX8" fmla="*/ 429491 w 2202872"/>
                <a:gd name="connsiteY8" fmla="*/ 828937 h 1078331"/>
                <a:gd name="connsiteX9" fmla="*/ 471054 w 2202872"/>
                <a:gd name="connsiteY9" fmla="*/ 815083 h 1078331"/>
                <a:gd name="connsiteX10" fmla="*/ 554181 w 2202872"/>
                <a:gd name="connsiteY10" fmla="*/ 759665 h 1078331"/>
                <a:gd name="connsiteX11" fmla="*/ 623454 w 2202872"/>
                <a:gd name="connsiteY11" fmla="*/ 704247 h 1078331"/>
                <a:gd name="connsiteX12" fmla="*/ 651163 w 2202872"/>
                <a:gd name="connsiteY12" fmla="*/ 676537 h 1078331"/>
                <a:gd name="connsiteX13" fmla="*/ 734291 w 2202872"/>
                <a:gd name="connsiteY13" fmla="*/ 634974 h 1078331"/>
                <a:gd name="connsiteX14" fmla="*/ 803563 w 2202872"/>
                <a:gd name="connsiteY14" fmla="*/ 551847 h 1078331"/>
                <a:gd name="connsiteX15" fmla="*/ 831272 w 2202872"/>
                <a:gd name="connsiteY15" fmla="*/ 524137 h 1078331"/>
                <a:gd name="connsiteX16" fmla="*/ 886691 w 2202872"/>
                <a:gd name="connsiteY16" fmla="*/ 441010 h 1078331"/>
                <a:gd name="connsiteX17" fmla="*/ 928254 w 2202872"/>
                <a:gd name="connsiteY17" fmla="*/ 302465 h 1078331"/>
                <a:gd name="connsiteX18" fmla="*/ 942109 w 2202872"/>
                <a:gd name="connsiteY18" fmla="*/ 191628 h 1078331"/>
                <a:gd name="connsiteX19" fmla="*/ 955963 w 2202872"/>
                <a:gd name="connsiteY19" fmla="*/ 53083 h 1078331"/>
                <a:gd name="connsiteX20" fmla="*/ 1039091 w 2202872"/>
                <a:gd name="connsiteY20" fmla="*/ 39228 h 1078331"/>
                <a:gd name="connsiteX21" fmla="*/ 1440872 w 2202872"/>
                <a:gd name="connsiteY21" fmla="*/ 25374 h 1078331"/>
                <a:gd name="connsiteX22" fmla="*/ 1454727 w 2202872"/>
                <a:gd name="connsiteY22" fmla="*/ 413301 h 1078331"/>
                <a:gd name="connsiteX23" fmla="*/ 1482436 w 2202872"/>
                <a:gd name="connsiteY23" fmla="*/ 496428 h 1078331"/>
                <a:gd name="connsiteX24" fmla="*/ 1551709 w 2202872"/>
                <a:gd name="connsiteY24" fmla="*/ 621119 h 1078331"/>
                <a:gd name="connsiteX25" fmla="*/ 1620981 w 2202872"/>
                <a:gd name="connsiteY25" fmla="*/ 745810 h 1078331"/>
                <a:gd name="connsiteX26" fmla="*/ 1731818 w 2202872"/>
                <a:gd name="connsiteY26" fmla="*/ 828937 h 1078331"/>
                <a:gd name="connsiteX27" fmla="*/ 1759527 w 2202872"/>
                <a:gd name="connsiteY27" fmla="*/ 856647 h 1078331"/>
                <a:gd name="connsiteX28" fmla="*/ 1773381 w 2202872"/>
                <a:gd name="connsiteY28" fmla="*/ 898210 h 1078331"/>
                <a:gd name="connsiteX29" fmla="*/ 1814945 w 2202872"/>
                <a:gd name="connsiteY29" fmla="*/ 912065 h 1078331"/>
                <a:gd name="connsiteX30" fmla="*/ 1925781 w 2202872"/>
                <a:gd name="connsiteY30" fmla="*/ 953628 h 1078331"/>
                <a:gd name="connsiteX31" fmla="*/ 2036618 w 2202872"/>
                <a:gd name="connsiteY31" fmla="*/ 1009047 h 1078331"/>
                <a:gd name="connsiteX32" fmla="*/ 2078181 w 2202872"/>
                <a:gd name="connsiteY32" fmla="*/ 1022901 h 1078331"/>
                <a:gd name="connsiteX33" fmla="*/ 2105891 w 2202872"/>
                <a:gd name="connsiteY33" fmla="*/ 1050610 h 1078331"/>
                <a:gd name="connsiteX34" fmla="*/ 2202872 w 2202872"/>
                <a:gd name="connsiteY34" fmla="*/ 1078319 h 1078331"/>
                <a:gd name="connsiteX0" fmla="*/ 0 w 2202872"/>
                <a:gd name="connsiteY0" fmla="*/ 1044421 h 1044433"/>
                <a:gd name="connsiteX1" fmla="*/ 69272 w 2202872"/>
                <a:gd name="connsiteY1" fmla="*/ 1016712 h 1044433"/>
                <a:gd name="connsiteX2" fmla="*/ 152400 w 2202872"/>
                <a:gd name="connsiteY2" fmla="*/ 961294 h 1044433"/>
                <a:gd name="connsiteX3" fmla="*/ 193963 w 2202872"/>
                <a:gd name="connsiteY3" fmla="*/ 947439 h 1044433"/>
                <a:gd name="connsiteX4" fmla="*/ 277091 w 2202872"/>
                <a:gd name="connsiteY4" fmla="*/ 892021 h 1044433"/>
                <a:gd name="connsiteX5" fmla="*/ 318654 w 2202872"/>
                <a:gd name="connsiteY5" fmla="*/ 864312 h 1044433"/>
                <a:gd name="connsiteX6" fmla="*/ 360218 w 2202872"/>
                <a:gd name="connsiteY6" fmla="*/ 850458 h 1044433"/>
                <a:gd name="connsiteX7" fmla="*/ 401781 w 2202872"/>
                <a:gd name="connsiteY7" fmla="*/ 822749 h 1044433"/>
                <a:gd name="connsiteX8" fmla="*/ 429491 w 2202872"/>
                <a:gd name="connsiteY8" fmla="*/ 795039 h 1044433"/>
                <a:gd name="connsiteX9" fmla="*/ 471054 w 2202872"/>
                <a:gd name="connsiteY9" fmla="*/ 781185 h 1044433"/>
                <a:gd name="connsiteX10" fmla="*/ 554181 w 2202872"/>
                <a:gd name="connsiteY10" fmla="*/ 725767 h 1044433"/>
                <a:gd name="connsiteX11" fmla="*/ 623454 w 2202872"/>
                <a:gd name="connsiteY11" fmla="*/ 670349 h 1044433"/>
                <a:gd name="connsiteX12" fmla="*/ 651163 w 2202872"/>
                <a:gd name="connsiteY12" fmla="*/ 642639 h 1044433"/>
                <a:gd name="connsiteX13" fmla="*/ 734291 w 2202872"/>
                <a:gd name="connsiteY13" fmla="*/ 601076 h 1044433"/>
                <a:gd name="connsiteX14" fmla="*/ 803563 w 2202872"/>
                <a:gd name="connsiteY14" fmla="*/ 517949 h 1044433"/>
                <a:gd name="connsiteX15" fmla="*/ 831272 w 2202872"/>
                <a:gd name="connsiteY15" fmla="*/ 490239 h 1044433"/>
                <a:gd name="connsiteX16" fmla="*/ 886691 w 2202872"/>
                <a:gd name="connsiteY16" fmla="*/ 407112 h 1044433"/>
                <a:gd name="connsiteX17" fmla="*/ 928254 w 2202872"/>
                <a:gd name="connsiteY17" fmla="*/ 268567 h 1044433"/>
                <a:gd name="connsiteX18" fmla="*/ 942109 w 2202872"/>
                <a:gd name="connsiteY18" fmla="*/ 157730 h 1044433"/>
                <a:gd name="connsiteX19" fmla="*/ 955963 w 2202872"/>
                <a:gd name="connsiteY19" fmla="*/ 19185 h 1044433"/>
                <a:gd name="connsiteX20" fmla="*/ 1039091 w 2202872"/>
                <a:gd name="connsiteY20" fmla="*/ 5330 h 1044433"/>
                <a:gd name="connsiteX21" fmla="*/ 1427017 w 2202872"/>
                <a:gd name="connsiteY21" fmla="*/ 46894 h 1044433"/>
                <a:gd name="connsiteX22" fmla="*/ 1454727 w 2202872"/>
                <a:gd name="connsiteY22" fmla="*/ 379403 h 1044433"/>
                <a:gd name="connsiteX23" fmla="*/ 1482436 w 2202872"/>
                <a:gd name="connsiteY23" fmla="*/ 462530 h 1044433"/>
                <a:gd name="connsiteX24" fmla="*/ 1551709 w 2202872"/>
                <a:gd name="connsiteY24" fmla="*/ 587221 h 1044433"/>
                <a:gd name="connsiteX25" fmla="*/ 1620981 w 2202872"/>
                <a:gd name="connsiteY25" fmla="*/ 711912 h 1044433"/>
                <a:gd name="connsiteX26" fmla="*/ 1731818 w 2202872"/>
                <a:gd name="connsiteY26" fmla="*/ 795039 h 1044433"/>
                <a:gd name="connsiteX27" fmla="*/ 1759527 w 2202872"/>
                <a:gd name="connsiteY27" fmla="*/ 822749 h 1044433"/>
                <a:gd name="connsiteX28" fmla="*/ 1773381 w 2202872"/>
                <a:gd name="connsiteY28" fmla="*/ 864312 h 1044433"/>
                <a:gd name="connsiteX29" fmla="*/ 1814945 w 2202872"/>
                <a:gd name="connsiteY29" fmla="*/ 878167 h 1044433"/>
                <a:gd name="connsiteX30" fmla="*/ 1925781 w 2202872"/>
                <a:gd name="connsiteY30" fmla="*/ 919730 h 1044433"/>
                <a:gd name="connsiteX31" fmla="*/ 2036618 w 2202872"/>
                <a:gd name="connsiteY31" fmla="*/ 975149 h 1044433"/>
                <a:gd name="connsiteX32" fmla="*/ 2078181 w 2202872"/>
                <a:gd name="connsiteY32" fmla="*/ 989003 h 1044433"/>
                <a:gd name="connsiteX33" fmla="*/ 2105891 w 2202872"/>
                <a:gd name="connsiteY33" fmla="*/ 1016712 h 1044433"/>
                <a:gd name="connsiteX34" fmla="*/ 2202872 w 2202872"/>
                <a:gd name="connsiteY34" fmla="*/ 1044421 h 1044433"/>
                <a:gd name="connsiteX0" fmla="*/ 0 w 2202872"/>
                <a:gd name="connsiteY0" fmla="*/ 1044421 h 1044433"/>
                <a:gd name="connsiteX1" fmla="*/ 69272 w 2202872"/>
                <a:gd name="connsiteY1" fmla="*/ 1016712 h 1044433"/>
                <a:gd name="connsiteX2" fmla="*/ 152400 w 2202872"/>
                <a:gd name="connsiteY2" fmla="*/ 961294 h 1044433"/>
                <a:gd name="connsiteX3" fmla="*/ 193963 w 2202872"/>
                <a:gd name="connsiteY3" fmla="*/ 947439 h 1044433"/>
                <a:gd name="connsiteX4" fmla="*/ 277091 w 2202872"/>
                <a:gd name="connsiteY4" fmla="*/ 892021 h 1044433"/>
                <a:gd name="connsiteX5" fmla="*/ 318654 w 2202872"/>
                <a:gd name="connsiteY5" fmla="*/ 864312 h 1044433"/>
                <a:gd name="connsiteX6" fmla="*/ 360218 w 2202872"/>
                <a:gd name="connsiteY6" fmla="*/ 850458 h 1044433"/>
                <a:gd name="connsiteX7" fmla="*/ 401781 w 2202872"/>
                <a:gd name="connsiteY7" fmla="*/ 822749 h 1044433"/>
                <a:gd name="connsiteX8" fmla="*/ 429491 w 2202872"/>
                <a:gd name="connsiteY8" fmla="*/ 795039 h 1044433"/>
                <a:gd name="connsiteX9" fmla="*/ 471054 w 2202872"/>
                <a:gd name="connsiteY9" fmla="*/ 781185 h 1044433"/>
                <a:gd name="connsiteX10" fmla="*/ 554181 w 2202872"/>
                <a:gd name="connsiteY10" fmla="*/ 725767 h 1044433"/>
                <a:gd name="connsiteX11" fmla="*/ 623454 w 2202872"/>
                <a:gd name="connsiteY11" fmla="*/ 670349 h 1044433"/>
                <a:gd name="connsiteX12" fmla="*/ 651163 w 2202872"/>
                <a:gd name="connsiteY12" fmla="*/ 642639 h 1044433"/>
                <a:gd name="connsiteX13" fmla="*/ 734291 w 2202872"/>
                <a:gd name="connsiteY13" fmla="*/ 601076 h 1044433"/>
                <a:gd name="connsiteX14" fmla="*/ 803563 w 2202872"/>
                <a:gd name="connsiteY14" fmla="*/ 517949 h 1044433"/>
                <a:gd name="connsiteX15" fmla="*/ 831272 w 2202872"/>
                <a:gd name="connsiteY15" fmla="*/ 490239 h 1044433"/>
                <a:gd name="connsiteX16" fmla="*/ 886691 w 2202872"/>
                <a:gd name="connsiteY16" fmla="*/ 407112 h 1044433"/>
                <a:gd name="connsiteX17" fmla="*/ 928254 w 2202872"/>
                <a:gd name="connsiteY17" fmla="*/ 268567 h 1044433"/>
                <a:gd name="connsiteX18" fmla="*/ 942109 w 2202872"/>
                <a:gd name="connsiteY18" fmla="*/ 157730 h 1044433"/>
                <a:gd name="connsiteX19" fmla="*/ 955963 w 2202872"/>
                <a:gd name="connsiteY19" fmla="*/ 19185 h 1044433"/>
                <a:gd name="connsiteX20" fmla="*/ 1039091 w 2202872"/>
                <a:gd name="connsiteY20" fmla="*/ 5330 h 1044433"/>
                <a:gd name="connsiteX21" fmla="*/ 1427017 w 2202872"/>
                <a:gd name="connsiteY21" fmla="*/ 46894 h 1044433"/>
                <a:gd name="connsiteX22" fmla="*/ 1454727 w 2202872"/>
                <a:gd name="connsiteY22" fmla="*/ 379403 h 1044433"/>
                <a:gd name="connsiteX23" fmla="*/ 1482436 w 2202872"/>
                <a:gd name="connsiteY23" fmla="*/ 462530 h 1044433"/>
                <a:gd name="connsiteX24" fmla="*/ 1551709 w 2202872"/>
                <a:gd name="connsiteY24" fmla="*/ 587221 h 1044433"/>
                <a:gd name="connsiteX25" fmla="*/ 1620981 w 2202872"/>
                <a:gd name="connsiteY25" fmla="*/ 711912 h 1044433"/>
                <a:gd name="connsiteX26" fmla="*/ 1731818 w 2202872"/>
                <a:gd name="connsiteY26" fmla="*/ 795039 h 1044433"/>
                <a:gd name="connsiteX27" fmla="*/ 1759527 w 2202872"/>
                <a:gd name="connsiteY27" fmla="*/ 822749 h 1044433"/>
                <a:gd name="connsiteX28" fmla="*/ 1773381 w 2202872"/>
                <a:gd name="connsiteY28" fmla="*/ 864312 h 1044433"/>
                <a:gd name="connsiteX29" fmla="*/ 1814945 w 2202872"/>
                <a:gd name="connsiteY29" fmla="*/ 878167 h 1044433"/>
                <a:gd name="connsiteX30" fmla="*/ 1925781 w 2202872"/>
                <a:gd name="connsiteY30" fmla="*/ 919730 h 1044433"/>
                <a:gd name="connsiteX31" fmla="*/ 2036618 w 2202872"/>
                <a:gd name="connsiteY31" fmla="*/ 975149 h 1044433"/>
                <a:gd name="connsiteX32" fmla="*/ 2078181 w 2202872"/>
                <a:gd name="connsiteY32" fmla="*/ 989003 h 1044433"/>
                <a:gd name="connsiteX33" fmla="*/ 2105891 w 2202872"/>
                <a:gd name="connsiteY33" fmla="*/ 1016712 h 1044433"/>
                <a:gd name="connsiteX34" fmla="*/ 2202872 w 2202872"/>
                <a:gd name="connsiteY34" fmla="*/ 1044421 h 1044433"/>
                <a:gd name="connsiteX0" fmla="*/ 0 w 2202872"/>
                <a:gd name="connsiteY0" fmla="*/ 1039322 h 1039334"/>
                <a:gd name="connsiteX1" fmla="*/ 69272 w 2202872"/>
                <a:gd name="connsiteY1" fmla="*/ 1011613 h 1039334"/>
                <a:gd name="connsiteX2" fmla="*/ 152400 w 2202872"/>
                <a:gd name="connsiteY2" fmla="*/ 956195 h 1039334"/>
                <a:gd name="connsiteX3" fmla="*/ 193963 w 2202872"/>
                <a:gd name="connsiteY3" fmla="*/ 942340 h 1039334"/>
                <a:gd name="connsiteX4" fmla="*/ 277091 w 2202872"/>
                <a:gd name="connsiteY4" fmla="*/ 886922 h 1039334"/>
                <a:gd name="connsiteX5" fmla="*/ 318654 w 2202872"/>
                <a:gd name="connsiteY5" fmla="*/ 859213 h 1039334"/>
                <a:gd name="connsiteX6" fmla="*/ 360218 w 2202872"/>
                <a:gd name="connsiteY6" fmla="*/ 845359 h 1039334"/>
                <a:gd name="connsiteX7" fmla="*/ 401781 w 2202872"/>
                <a:gd name="connsiteY7" fmla="*/ 817650 h 1039334"/>
                <a:gd name="connsiteX8" fmla="*/ 429491 w 2202872"/>
                <a:gd name="connsiteY8" fmla="*/ 789940 h 1039334"/>
                <a:gd name="connsiteX9" fmla="*/ 471054 w 2202872"/>
                <a:gd name="connsiteY9" fmla="*/ 776086 h 1039334"/>
                <a:gd name="connsiteX10" fmla="*/ 554181 w 2202872"/>
                <a:gd name="connsiteY10" fmla="*/ 720668 h 1039334"/>
                <a:gd name="connsiteX11" fmla="*/ 623454 w 2202872"/>
                <a:gd name="connsiteY11" fmla="*/ 665250 h 1039334"/>
                <a:gd name="connsiteX12" fmla="*/ 651163 w 2202872"/>
                <a:gd name="connsiteY12" fmla="*/ 637540 h 1039334"/>
                <a:gd name="connsiteX13" fmla="*/ 734291 w 2202872"/>
                <a:gd name="connsiteY13" fmla="*/ 595977 h 1039334"/>
                <a:gd name="connsiteX14" fmla="*/ 803563 w 2202872"/>
                <a:gd name="connsiteY14" fmla="*/ 512850 h 1039334"/>
                <a:gd name="connsiteX15" fmla="*/ 831272 w 2202872"/>
                <a:gd name="connsiteY15" fmla="*/ 485140 h 1039334"/>
                <a:gd name="connsiteX16" fmla="*/ 886691 w 2202872"/>
                <a:gd name="connsiteY16" fmla="*/ 402013 h 1039334"/>
                <a:gd name="connsiteX17" fmla="*/ 928254 w 2202872"/>
                <a:gd name="connsiteY17" fmla="*/ 263468 h 1039334"/>
                <a:gd name="connsiteX18" fmla="*/ 942109 w 2202872"/>
                <a:gd name="connsiteY18" fmla="*/ 152631 h 1039334"/>
                <a:gd name="connsiteX19" fmla="*/ 955963 w 2202872"/>
                <a:gd name="connsiteY19" fmla="*/ 14086 h 1039334"/>
                <a:gd name="connsiteX20" fmla="*/ 1039091 w 2202872"/>
                <a:gd name="connsiteY20" fmla="*/ 231 h 1039334"/>
                <a:gd name="connsiteX21" fmla="*/ 1427017 w 2202872"/>
                <a:gd name="connsiteY21" fmla="*/ 41795 h 1039334"/>
                <a:gd name="connsiteX22" fmla="*/ 1454727 w 2202872"/>
                <a:gd name="connsiteY22" fmla="*/ 374304 h 1039334"/>
                <a:gd name="connsiteX23" fmla="*/ 1482436 w 2202872"/>
                <a:gd name="connsiteY23" fmla="*/ 457431 h 1039334"/>
                <a:gd name="connsiteX24" fmla="*/ 1551709 w 2202872"/>
                <a:gd name="connsiteY24" fmla="*/ 582122 h 1039334"/>
                <a:gd name="connsiteX25" fmla="*/ 1620981 w 2202872"/>
                <a:gd name="connsiteY25" fmla="*/ 706813 h 1039334"/>
                <a:gd name="connsiteX26" fmla="*/ 1731818 w 2202872"/>
                <a:gd name="connsiteY26" fmla="*/ 789940 h 1039334"/>
                <a:gd name="connsiteX27" fmla="*/ 1759527 w 2202872"/>
                <a:gd name="connsiteY27" fmla="*/ 817650 h 1039334"/>
                <a:gd name="connsiteX28" fmla="*/ 1773381 w 2202872"/>
                <a:gd name="connsiteY28" fmla="*/ 859213 h 1039334"/>
                <a:gd name="connsiteX29" fmla="*/ 1814945 w 2202872"/>
                <a:gd name="connsiteY29" fmla="*/ 873068 h 1039334"/>
                <a:gd name="connsiteX30" fmla="*/ 1925781 w 2202872"/>
                <a:gd name="connsiteY30" fmla="*/ 914631 h 1039334"/>
                <a:gd name="connsiteX31" fmla="*/ 2036618 w 2202872"/>
                <a:gd name="connsiteY31" fmla="*/ 970050 h 1039334"/>
                <a:gd name="connsiteX32" fmla="*/ 2078181 w 2202872"/>
                <a:gd name="connsiteY32" fmla="*/ 983904 h 1039334"/>
                <a:gd name="connsiteX33" fmla="*/ 2105891 w 2202872"/>
                <a:gd name="connsiteY33" fmla="*/ 1011613 h 1039334"/>
                <a:gd name="connsiteX34" fmla="*/ 2202872 w 2202872"/>
                <a:gd name="connsiteY34" fmla="*/ 1039322 h 1039334"/>
                <a:gd name="connsiteX0" fmla="*/ 0 w 2202872"/>
                <a:gd name="connsiteY0" fmla="*/ 1039467 h 1039479"/>
                <a:gd name="connsiteX1" fmla="*/ 69272 w 2202872"/>
                <a:gd name="connsiteY1" fmla="*/ 1011758 h 1039479"/>
                <a:gd name="connsiteX2" fmla="*/ 152400 w 2202872"/>
                <a:gd name="connsiteY2" fmla="*/ 956340 h 1039479"/>
                <a:gd name="connsiteX3" fmla="*/ 193963 w 2202872"/>
                <a:gd name="connsiteY3" fmla="*/ 942485 h 1039479"/>
                <a:gd name="connsiteX4" fmla="*/ 277091 w 2202872"/>
                <a:gd name="connsiteY4" fmla="*/ 887067 h 1039479"/>
                <a:gd name="connsiteX5" fmla="*/ 318654 w 2202872"/>
                <a:gd name="connsiteY5" fmla="*/ 859358 h 1039479"/>
                <a:gd name="connsiteX6" fmla="*/ 360218 w 2202872"/>
                <a:gd name="connsiteY6" fmla="*/ 845504 h 1039479"/>
                <a:gd name="connsiteX7" fmla="*/ 401781 w 2202872"/>
                <a:gd name="connsiteY7" fmla="*/ 817795 h 1039479"/>
                <a:gd name="connsiteX8" fmla="*/ 429491 w 2202872"/>
                <a:gd name="connsiteY8" fmla="*/ 790085 h 1039479"/>
                <a:gd name="connsiteX9" fmla="*/ 471054 w 2202872"/>
                <a:gd name="connsiteY9" fmla="*/ 776231 h 1039479"/>
                <a:gd name="connsiteX10" fmla="*/ 554181 w 2202872"/>
                <a:gd name="connsiteY10" fmla="*/ 720813 h 1039479"/>
                <a:gd name="connsiteX11" fmla="*/ 623454 w 2202872"/>
                <a:gd name="connsiteY11" fmla="*/ 665395 h 1039479"/>
                <a:gd name="connsiteX12" fmla="*/ 651163 w 2202872"/>
                <a:gd name="connsiteY12" fmla="*/ 637685 h 1039479"/>
                <a:gd name="connsiteX13" fmla="*/ 734291 w 2202872"/>
                <a:gd name="connsiteY13" fmla="*/ 596122 h 1039479"/>
                <a:gd name="connsiteX14" fmla="*/ 803563 w 2202872"/>
                <a:gd name="connsiteY14" fmla="*/ 512995 h 1039479"/>
                <a:gd name="connsiteX15" fmla="*/ 831272 w 2202872"/>
                <a:gd name="connsiteY15" fmla="*/ 485285 h 1039479"/>
                <a:gd name="connsiteX16" fmla="*/ 886691 w 2202872"/>
                <a:gd name="connsiteY16" fmla="*/ 402158 h 1039479"/>
                <a:gd name="connsiteX17" fmla="*/ 928254 w 2202872"/>
                <a:gd name="connsiteY17" fmla="*/ 263613 h 1039479"/>
                <a:gd name="connsiteX18" fmla="*/ 942109 w 2202872"/>
                <a:gd name="connsiteY18" fmla="*/ 152776 h 1039479"/>
                <a:gd name="connsiteX19" fmla="*/ 955963 w 2202872"/>
                <a:gd name="connsiteY19" fmla="*/ 14231 h 1039479"/>
                <a:gd name="connsiteX20" fmla="*/ 1039091 w 2202872"/>
                <a:gd name="connsiteY20" fmla="*/ 376 h 1039479"/>
                <a:gd name="connsiteX21" fmla="*/ 1427017 w 2202872"/>
                <a:gd name="connsiteY21" fmla="*/ 41940 h 1039479"/>
                <a:gd name="connsiteX22" fmla="*/ 1454727 w 2202872"/>
                <a:gd name="connsiteY22" fmla="*/ 374449 h 1039479"/>
                <a:gd name="connsiteX23" fmla="*/ 1482436 w 2202872"/>
                <a:gd name="connsiteY23" fmla="*/ 457576 h 1039479"/>
                <a:gd name="connsiteX24" fmla="*/ 1551709 w 2202872"/>
                <a:gd name="connsiteY24" fmla="*/ 582267 h 1039479"/>
                <a:gd name="connsiteX25" fmla="*/ 1620981 w 2202872"/>
                <a:gd name="connsiteY25" fmla="*/ 706958 h 1039479"/>
                <a:gd name="connsiteX26" fmla="*/ 1731818 w 2202872"/>
                <a:gd name="connsiteY26" fmla="*/ 790085 h 1039479"/>
                <a:gd name="connsiteX27" fmla="*/ 1759527 w 2202872"/>
                <a:gd name="connsiteY27" fmla="*/ 817795 h 1039479"/>
                <a:gd name="connsiteX28" fmla="*/ 1773381 w 2202872"/>
                <a:gd name="connsiteY28" fmla="*/ 859358 h 1039479"/>
                <a:gd name="connsiteX29" fmla="*/ 1814945 w 2202872"/>
                <a:gd name="connsiteY29" fmla="*/ 873213 h 1039479"/>
                <a:gd name="connsiteX30" fmla="*/ 1925781 w 2202872"/>
                <a:gd name="connsiteY30" fmla="*/ 914776 h 1039479"/>
                <a:gd name="connsiteX31" fmla="*/ 2036618 w 2202872"/>
                <a:gd name="connsiteY31" fmla="*/ 970195 h 1039479"/>
                <a:gd name="connsiteX32" fmla="*/ 2078181 w 2202872"/>
                <a:gd name="connsiteY32" fmla="*/ 984049 h 1039479"/>
                <a:gd name="connsiteX33" fmla="*/ 2105891 w 2202872"/>
                <a:gd name="connsiteY33" fmla="*/ 1011758 h 1039479"/>
                <a:gd name="connsiteX34" fmla="*/ 2202872 w 2202872"/>
                <a:gd name="connsiteY34" fmla="*/ 1039467 h 1039479"/>
                <a:gd name="connsiteX0" fmla="*/ 0 w 2202872"/>
                <a:gd name="connsiteY0" fmla="*/ 1041057 h 1041069"/>
                <a:gd name="connsiteX1" fmla="*/ 69272 w 2202872"/>
                <a:gd name="connsiteY1" fmla="*/ 1013348 h 1041069"/>
                <a:gd name="connsiteX2" fmla="*/ 152400 w 2202872"/>
                <a:gd name="connsiteY2" fmla="*/ 957930 h 1041069"/>
                <a:gd name="connsiteX3" fmla="*/ 193963 w 2202872"/>
                <a:gd name="connsiteY3" fmla="*/ 944075 h 1041069"/>
                <a:gd name="connsiteX4" fmla="*/ 277091 w 2202872"/>
                <a:gd name="connsiteY4" fmla="*/ 888657 h 1041069"/>
                <a:gd name="connsiteX5" fmla="*/ 318654 w 2202872"/>
                <a:gd name="connsiteY5" fmla="*/ 860948 h 1041069"/>
                <a:gd name="connsiteX6" fmla="*/ 360218 w 2202872"/>
                <a:gd name="connsiteY6" fmla="*/ 847094 h 1041069"/>
                <a:gd name="connsiteX7" fmla="*/ 401781 w 2202872"/>
                <a:gd name="connsiteY7" fmla="*/ 819385 h 1041069"/>
                <a:gd name="connsiteX8" fmla="*/ 429491 w 2202872"/>
                <a:gd name="connsiteY8" fmla="*/ 791675 h 1041069"/>
                <a:gd name="connsiteX9" fmla="*/ 471054 w 2202872"/>
                <a:gd name="connsiteY9" fmla="*/ 777821 h 1041069"/>
                <a:gd name="connsiteX10" fmla="*/ 554181 w 2202872"/>
                <a:gd name="connsiteY10" fmla="*/ 722403 h 1041069"/>
                <a:gd name="connsiteX11" fmla="*/ 623454 w 2202872"/>
                <a:gd name="connsiteY11" fmla="*/ 666985 h 1041069"/>
                <a:gd name="connsiteX12" fmla="*/ 651163 w 2202872"/>
                <a:gd name="connsiteY12" fmla="*/ 639275 h 1041069"/>
                <a:gd name="connsiteX13" fmla="*/ 734291 w 2202872"/>
                <a:gd name="connsiteY13" fmla="*/ 597712 h 1041069"/>
                <a:gd name="connsiteX14" fmla="*/ 803563 w 2202872"/>
                <a:gd name="connsiteY14" fmla="*/ 514585 h 1041069"/>
                <a:gd name="connsiteX15" fmla="*/ 831272 w 2202872"/>
                <a:gd name="connsiteY15" fmla="*/ 486875 h 1041069"/>
                <a:gd name="connsiteX16" fmla="*/ 886691 w 2202872"/>
                <a:gd name="connsiteY16" fmla="*/ 403748 h 1041069"/>
                <a:gd name="connsiteX17" fmla="*/ 928254 w 2202872"/>
                <a:gd name="connsiteY17" fmla="*/ 265203 h 1041069"/>
                <a:gd name="connsiteX18" fmla="*/ 942109 w 2202872"/>
                <a:gd name="connsiteY18" fmla="*/ 154366 h 1041069"/>
                <a:gd name="connsiteX19" fmla="*/ 955963 w 2202872"/>
                <a:gd name="connsiteY19" fmla="*/ 15821 h 1041069"/>
                <a:gd name="connsiteX20" fmla="*/ 1427017 w 2202872"/>
                <a:gd name="connsiteY20" fmla="*/ 43530 h 1041069"/>
                <a:gd name="connsiteX21" fmla="*/ 1454727 w 2202872"/>
                <a:gd name="connsiteY21" fmla="*/ 376039 h 1041069"/>
                <a:gd name="connsiteX22" fmla="*/ 1482436 w 2202872"/>
                <a:gd name="connsiteY22" fmla="*/ 459166 h 1041069"/>
                <a:gd name="connsiteX23" fmla="*/ 1551709 w 2202872"/>
                <a:gd name="connsiteY23" fmla="*/ 583857 h 1041069"/>
                <a:gd name="connsiteX24" fmla="*/ 1620981 w 2202872"/>
                <a:gd name="connsiteY24" fmla="*/ 708548 h 1041069"/>
                <a:gd name="connsiteX25" fmla="*/ 1731818 w 2202872"/>
                <a:gd name="connsiteY25" fmla="*/ 791675 h 1041069"/>
                <a:gd name="connsiteX26" fmla="*/ 1759527 w 2202872"/>
                <a:gd name="connsiteY26" fmla="*/ 819385 h 1041069"/>
                <a:gd name="connsiteX27" fmla="*/ 1773381 w 2202872"/>
                <a:gd name="connsiteY27" fmla="*/ 860948 h 1041069"/>
                <a:gd name="connsiteX28" fmla="*/ 1814945 w 2202872"/>
                <a:gd name="connsiteY28" fmla="*/ 874803 h 1041069"/>
                <a:gd name="connsiteX29" fmla="*/ 1925781 w 2202872"/>
                <a:gd name="connsiteY29" fmla="*/ 916366 h 1041069"/>
                <a:gd name="connsiteX30" fmla="*/ 2036618 w 2202872"/>
                <a:gd name="connsiteY30" fmla="*/ 971785 h 1041069"/>
                <a:gd name="connsiteX31" fmla="*/ 2078181 w 2202872"/>
                <a:gd name="connsiteY31" fmla="*/ 985639 h 1041069"/>
                <a:gd name="connsiteX32" fmla="*/ 2105891 w 2202872"/>
                <a:gd name="connsiteY32" fmla="*/ 1013348 h 1041069"/>
                <a:gd name="connsiteX33" fmla="*/ 2202872 w 2202872"/>
                <a:gd name="connsiteY33" fmla="*/ 1041057 h 1041069"/>
                <a:gd name="connsiteX0" fmla="*/ 0 w 2202872"/>
                <a:gd name="connsiteY0" fmla="*/ 1057822 h 1057834"/>
                <a:gd name="connsiteX1" fmla="*/ 69272 w 2202872"/>
                <a:gd name="connsiteY1" fmla="*/ 1030113 h 1057834"/>
                <a:gd name="connsiteX2" fmla="*/ 152400 w 2202872"/>
                <a:gd name="connsiteY2" fmla="*/ 974695 h 1057834"/>
                <a:gd name="connsiteX3" fmla="*/ 193963 w 2202872"/>
                <a:gd name="connsiteY3" fmla="*/ 960840 h 1057834"/>
                <a:gd name="connsiteX4" fmla="*/ 277091 w 2202872"/>
                <a:gd name="connsiteY4" fmla="*/ 905422 h 1057834"/>
                <a:gd name="connsiteX5" fmla="*/ 318654 w 2202872"/>
                <a:gd name="connsiteY5" fmla="*/ 877713 h 1057834"/>
                <a:gd name="connsiteX6" fmla="*/ 360218 w 2202872"/>
                <a:gd name="connsiteY6" fmla="*/ 863859 h 1057834"/>
                <a:gd name="connsiteX7" fmla="*/ 401781 w 2202872"/>
                <a:gd name="connsiteY7" fmla="*/ 836150 h 1057834"/>
                <a:gd name="connsiteX8" fmla="*/ 429491 w 2202872"/>
                <a:gd name="connsiteY8" fmla="*/ 808440 h 1057834"/>
                <a:gd name="connsiteX9" fmla="*/ 471054 w 2202872"/>
                <a:gd name="connsiteY9" fmla="*/ 794586 h 1057834"/>
                <a:gd name="connsiteX10" fmla="*/ 554181 w 2202872"/>
                <a:gd name="connsiteY10" fmla="*/ 739168 h 1057834"/>
                <a:gd name="connsiteX11" fmla="*/ 623454 w 2202872"/>
                <a:gd name="connsiteY11" fmla="*/ 683750 h 1057834"/>
                <a:gd name="connsiteX12" fmla="*/ 651163 w 2202872"/>
                <a:gd name="connsiteY12" fmla="*/ 656040 h 1057834"/>
                <a:gd name="connsiteX13" fmla="*/ 734291 w 2202872"/>
                <a:gd name="connsiteY13" fmla="*/ 614477 h 1057834"/>
                <a:gd name="connsiteX14" fmla="*/ 803563 w 2202872"/>
                <a:gd name="connsiteY14" fmla="*/ 531350 h 1057834"/>
                <a:gd name="connsiteX15" fmla="*/ 831272 w 2202872"/>
                <a:gd name="connsiteY15" fmla="*/ 503640 h 1057834"/>
                <a:gd name="connsiteX16" fmla="*/ 886691 w 2202872"/>
                <a:gd name="connsiteY16" fmla="*/ 420513 h 1057834"/>
                <a:gd name="connsiteX17" fmla="*/ 928254 w 2202872"/>
                <a:gd name="connsiteY17" fmla="*/ 281968 h 1057834"/>
                <a:gd name="connsiteX18" fmla="*/ 942109 w 2202872"/>
                <a:gd name="connsiteY18" fmla="*/ 171131 h 1057834"/>
                <a:gd name="connsiteX19" fmla="*/ 955963 w 2202872"/>
                <a:gd name="connsiteY19" fmla="*/ 32586 h 1057834"/>
                <a:gd name="connsiteX20" fmla="*/ 1468580 w 2202872"/>
                <a:gd name="connsiteY20" fmla="*/ 32586 h 1057834"/>
                <a:gd name="connsiteX21" fmla="*/ 1454727 w 2202872"/>
                <a:gd name="connsiteY21" fmla="*/ 392804 h 1057834"/>
                <a:gd name="connsiteX22" fmla="*/ 1482436 w 2202872"/>
                <a:gd name="connsiteY22" fmla="*/ 475931 h 1057834"/>
                <a:gd name="connsiteX23" fmla="*/ 1551709 w 2202872"/>
                <a:gd name="connsiteY23" fmla="*/ 600622 h 1057834"/>
                <a:gd name="connsiteX24" fmla="*/ 1620981 w 2202872"/>
                <a:gd name="connsiteY24" fmla="*/ 725313 h 1057834"/>
                <a:gd name="connsiteX25" fmla="*/ 1731818 w 2202872"/>
                <a:gd name="connsiteY25" fmla="*/ 808440 h 1057834"/>
                <a:gd name="connsiteX26" fmla="*/ 1759527 w 2202872"/>
                <a:gd name="connsiteY26" fmla="*/ 836150 h 1057834"/>
                <a:gd name="connsiteX27" fmla="*/ 1773381 w 2202872"/>
                <a:gd name="connsiteY27" fmla="*/ 877713 h 1057834"/>
                <a:gd name="connsiteX28" fmla="*/ 1814945 w 2202872"/>
                <a:gd name="connsiteY28" fmla="*/ 891568 h 1057834"/>
                <a:gd name="connsiteX29" fmla="*/ 1925781 w 2202872"/>
                <a:gd name="connsiteY29" fmla="*/ 933131 h 1057834"/>
                <a:gd name="connsiteX30" fmla="*/ 2036618 w 2202872"/>
                <a:gd name="connsiteY30" fmla="*/ 988550 h 1057834"/>
                <a:gd name="connsiteX31" fmla="*/ 2078181 w 2202872"/>
                <a:gd name="connsiteY31" fmla="*/ 1002404 h 1057834"/>
                <a:gd name="connsiteX32" fmla="*/ 2105891 w 2202872"/>
                <a:gd name="connsiteY32" fmla="*/ 1030113 h 1057834"/>
                <a:gd name="connsiteX33" fmla="*/ 2202872 w 2202872"/>
                <a:gd name="connsiteY33" fmla="*/ 1057822 h 1057834"/>
                <a:gd name="connsiteX0" fmla="*/ 0 w 2202872"/>
                <a:gd name="connsiteY0" fmla="*/ 1057822 h 1057834"/>
                <a:gd name="connsiteX1" fmla="*/ 69272 w 2202872"/>
                <a:gd name="connsiteY1" fmla="*/ 1030113 h 1057834"/>
                <a:gd name="connsiteX2" fmla="*/ 152400 w 2202872"/>
                <a:gd name="connsiteY2" fmla="*/ 974695 h 1057834"/>
                <a:gd name="connsiteX3" fmla="*/ 193963 w 2202872"/>
                <a:gd name="connsiteY3" fmla="*/ 960840 h 1057834"/>
                <a:gd name="connsiteX4" fmla="*/ 277091 w 2202872"/>
                <a:gd name="connsiteY4" fmla="*/ 905422 h 1057834"/>
                <a:gd name="connsiteX5" fmla="*/ 318654 w 2202872"/>
                <a:gd name="connsiteY5" fmla="*/ 877713 h 1057834"/>
                <a:gd name="connsiteX6" fmla="*/ 360218 w 2202872"/>
                <a:gd name="connsiteY6" fmla="*/ 863859 h 1057834"/>
                <a:gd name="connsiteX7" fmla="*/ 401781 w 2202872"/>
                <a:gd name="connsiteY7" fmla="*/ 836150 h 1057834"/>
                <a:gd name="connsiteX8" fmla="*/ 429491 w 2202872"/>
                <a:gd name="connsiteY8" fmla="*/ 808440 h 1057834"/>
                <a:gd name="connsiteX9" fmla="*/ 471054 w 2202872"/>
                <a:gd name="connsiteY9" fmla="*/ 794586 h 1057834"/>
                <a:gd name="connsiteX10" fmla="*/ 554181 w 2202872"/>
                <a:gd name="connsiteY10" fmla="*/ 739168 h 1057834"/>
                <a:gd name="connsiteX11" fmla="*/ 623454 w 2202872"/>
                <a:gd name="connsiteY11" fmla="*/ 683750 h 1057834"/>
                <a:gd name="connsiteX12" fmla="*/ 651163 w 2202872"/>
                <a:gd name="connsiteY12" fmla="*/ 656040 h 1057834"/>
                <a:gd name="connsiteX13" fmla="*/ 734291 w 2202872"/>
                <a:gd name="connsiteY13" fmla="*/ 614477 h 1057834"/>
                <a:gd name="connsiteX14" fmla="*/ 803563 w 2202872"/>
                <a:gd name="connsiteY14" fmla="*/ 531350 h 1057834"/>
                <a:gd name="connsiteX15" fmla="*/ 831272 w 2202872"/>
                <a:gd name="connsiteY15" fmla="*/ 503640 h 1057834"/>
                <a:gd name="connsiteX16" fmla="*/ 886691 w 2202872"/>
                <a:gd name="connsiteY16" fmla="*/ 420513 h 1057834"/>
                <a:gd name="connsiteX17" fmla="*/ 928254 w 2202872"/>
                <a:gd name="connsiteY17" fmla="*/ 281968 h 1057834"/>
                <a:gd name="connsiteX18" fmla="*/ 942109 w 2202872"/>
                <a:gd name="connsiteY18" fmla="*/ 171131 h 1057834"/>
                <a:gd name="connsiteX19" fmla="*/ 955963 w 2202872"/>
                <a:gd name="connsiteY19" fmla="*/ 32586 h 1057834"/>
                <a:gd name="connsiteX20" fmla="*/ 1468580 w 2202872"/>
                <a:gd name="connsiteY20" fmla="*/ 32586 h 1057834"/>
                <a:gd name="connsiteX21" fmla="*/ 1454727 w 2202872"/>
                <a:gd name="connsiteY21" fmla="*/ 392804 h 1057834"/>
                <a:gd name="connsiteX22" fmla="*/ 1482436 w 2202872"/>
                <a:gd name="connsiteY22" fmla="*/ 475931 h 1057834"/>
                <a:gd name="connsiteX23" fmla="*/ 1551709 w 2202872"/>
                <a:gd name="connsiteY23" fmla="*/ 600622 h 1057834"/>
                <a:gd name="connsiteX24" fmla="*/ 1620981 w 2202872"/>
                <a:gd name="connsiteY24" fmla="*/ 725313 h 1057834"/>
                <a:gd name="connsiteX25" fmla="*/ 1731818 w 2202872"/>
                <a:gd name="connsiteY25" fmla="*/ 808440 h 1057834"/>
                <a:gd name="connsiteX26" fmla="*/ 1759527 w 2202872"/>
                <a:gd name="connsiteY26" fmla="*/ 836150 h 1057834"/>
                <a:gd name="connsiteX27" fmla="*/ 1773381 w 2202872"/>
                <a:gd name="connsiteY27" fmla="*/ 877713 h 1057834"/>
                <a:gd name="connsiteX28" fmla="*/ 1814945 w 2202872"/>
                <a:gd name="connsiteY28" fmla="*/ 891568 h 1057834"/>
                <a:gd name="connsiteX29" fmla="*/ 1925781 w 2202872"/>
                <a:gd name="connsiteY29" fmla="*/ 933131 h 1057834"/>
                <a:gd name="connsiteX30" fmla="*/ 2036618 w 2202872"/>
                <a:gd name="connsiteY30" fmla="*/ 988550 h 1057834"/>
                <a:gd name="connsiteX31" fmla="*/ 2078181 w 2202872"/>
                <a:gd name="connsiteY31" fmla="*/ 1002404 h 1057834"/>
                <a:gd name="connsiteX32" fmla="*/ 2105891 w 2202872"/>
                <a:gd name="connsiteY32" fmla="*/ 1030113 h 1057834"/>
                <a:gd name="connsiteX33" fmla="*/ 2202872 w 2202872"/>
                <a:gd name="connsiteY33" fmla="*/ 1057822 h 1057834"/>
                <a:gd name="connsiteX0" fmla="*/ 0 w 2202872"/>
                <a:gd name="connsiteY0" fmla="*/ 1036605 h 1036617"/>
                <a:gd name="connsiteX1" fmla="*/ 69272 w 2202872"/>
                <a:gd name="connsiteY1" fmla="*/ 1008896 h 1036617"/>
                <a:gd name="connsiteX2" fmla="*/ 152400 w 2202872"/>
                <a:gd name="connsiteY2" fmla="*/ 953478 h 1036617"/>
                <a:gd name="connsiteX3" fmla="*/ 193963 w 2202872"/>
                <a:gd name="connsiteY3" fmla="*/ 939623 h 1036617"/>
                <a:gd name="connsiteX4" fmla="*/ 277091 w 2202872"/>
                <a:gd name="connsiteY4" fmla="*/ 884205 h 1036617"/>
                <a:gd name="connsiteX5" fmla="*/ 318654 w 2202872"/>
                <a:gd name="connsiteY5" fmla="*/ 856496 h 1036617"/>
                <a:gd name="connsiteX6" fmla="*/ 360218 w 2202872"/>
                <a:gd name="connsiteY6" fmla="*/ 842642 h 1036617"/>
                <a:gd name="connsiteX7" fmla="*/ 401781 w 2202872"/>
                <a:gd name="connsiteY7" fmla="*/ 814933 h 1036617"/>
                <a:gd name="connsiteX8" fmla="*/ 429491 w 2202872"/>
                <a:gd name="connsiteY8" fmla="*/ 787223 h 1036617"/>
                <a:gd name="connsiteX9" fmla="*/ 471054 w 2202872"/>
                <a:gd name="connsiteY9" fmla="*/ 773369 h 1036617"/>
                <a:gd name="connsiteX10" fmla="*/ 554181 w 2202872"/>
                <a:gd name="connsiteY10" fmla="*/ 717951 h 1036617"/>
                <a:gd name="connsiteX11" fmla="*/ 623454 w 2202872"/>
                <a:gd name="connsiteY11" fmla="*/ 662533 h 1036617"/>
                <a:gd name="connsiteX12" fmla="*/ 651163 w 2202872"/>
                <a:gd name="connsiteY12" fmla="*/ 634823 h 1036617"/>
                <a:gd name="connsiteX13" fmla="*/ 734291 w 2202872"/>
                <a:gd name="connsiteY13" fmla="*/ 593260 h 1036617"/>
                <a:gd name="connsiteX14" fmla="*/ 803563 w 2202872"/>
                <a:gd name="connsiteY14" fmla="*/ 510133 h 1036617"/>
                <a:gd name="connsiteX15" fmla="*/ 831272 w 2202872"/>
                <a:gd name="connsiteY15" fmla="*/ 482423 h 1036617"/>
                <a:gd name="connsiteX16" fmla="*/ 886691 w 2202872"/>
                <a:gd name="connsiteY16" fmla="*/ 399296 h 1036617"/>
                <a:gd name="connsiteX17" fmla="*/ 928254 w 2202872"/>
                <a:gd name="connsiteY17" fmla="*/ 260751 h 1036617"/>
                <a:gd name="connsiteX18" fmla="*/ 942109 w 2202872"/>
                <a:gd name="connsiteY18" fmla="*/ 149914 h 1036617"/>
                <a:gd name="connsiteX19" fmla="*/ 955963 w 2202872"/>
                <a:gd name="connsiteY19" fmla="*/ 11369 h 1036617"/>
                <a:gd name="connsiteX20" fmla="*/ 1468580 w 2202872"/>
                <a:gd name="connsiteY20" fmla="*/ 11369 h 1036617"/>
                <a:gd name="connsiteX21" fmla="*/ 1454727 w 2202872"/>
                <a:gd name="connsiteY21" fmla="*/ 371587 h 1036617"/>
                <a:gd name="connsiteX22" fmla="*/ 1482436 w 2202872"/>
                <a:gd name="connsiteY22" fmla="*/ 454714 h 1036617"/>
                <a:gd name="connsiteX23" fmla="*/ 1551709 w 2202872"/>
                <a:gd name="connsiteY23" fmla="*/ 579405 h 1036617"/>
                <a:gd name="connsiteX24" fmla="*/ 1620981 w 2202872"/>
                <a:gd name="connsiteY24" fmla="*/ 704096 h 1036617"/>
                <a:gd name="connsiteX25" fmla="*/ 1731818 w 2202872"/>
                <a:gd name="connsiteY25" fmla="*/ 787223 h 1036617"/>
                <a:gd name="connsiteX26" fmla="*/ 1759527 w 2202872"/>
                <a:gd name="connsiteY26" fmla="*/ 814933 h 1036617"/>
                <a:gd name="connsiteX27" fmla="*/ 1773381 w 2202872"/>
                <a:gd name="connsiteY27" fmla="*/ 856496 h 1036617"/>
                <a:gd name="connsiteX28" fmla="*/ 1814945 w 2202872"/>
                <a:gd name="connsiteY28" fmla="*/ 870351 h 1036617"/>
                <a:gd name="connsiteX29" fmla="*/ 1925781 w 2202872"/>
                <a:gd name="connsiteY29" fmla="*/ 911914 h 1036617"/>
                <a:gd name="connsiteX30" fmla="*/ 2036618 w 2202872"/>
                <a:gd name="connsiteY30" fmla="*/ 967333 h 1036617"/>
                <a:gd name="connsiteX31" fmla="*/ 2078181 w 2202872"/>
                <a:gd name="connsiteY31" fmla="*/ 981187 h 1036617"/>
                <a:gd name="connsiteX32" fmla="*/ 2105891 w 2202872"/>
                <a:gd name="connsiteY32" fmla="*/ 1008896 h 1036617"/>
                <a:gd name="connsiteX33" fmla="*/ 2202872 w 2202872"/>
                <a:gd name="connsiteY33" fmla="*/ 1036605 h 1036617"/>
                <a:gd name="connsiteX0" fmla="*/ 0 w 2202872"/>
                <a:gd name="connsiteY0" fmla="*/ 1044778 h 1044790"/>
                <a:gd name="connsiteX1" fmla="*/ 69272 w 2202872"/>
                <a:gd name="connsiteY1" fmla="*/ 1017069 h 1044790"/>
                <a:gd name="connsiteX2" fmla="*/ 152400 w 2202872"/>
                <a:gd name="connsiteY2" fmla="*/ 961651 h 1044790"/>
                <a:gd name="connsiteX3" fmla="*/ 193963 w 2202872"/>
                <a:gd name="connsiteY3" fmla="*/ 947796 h 1044790"/>
                <a:gd name="connsiteX4" fmla="*/ 277091 w 2202872"/>
                <a:gd name="connsiteY4" fmla="*/ 892378 h 1044790"/>
                <a:gd name="connsiteX5" fmla="*/ 318654 w 2202872"/>
                <a:gd name="connsiteY5" fmla="*/ 864669 h 1044790"/>
                <a:gd name="connsiteX6" fmla="*/ 360218 w 2202872"/>
                <a:gd name="connsiteY6" fmla="*/ 850815 h 1044790"/>
                <a:gd name="connsiteX7" fmla="*/ 401781 w 2202872"/>
                <a:gd name="connsiteY7" fmla="*/ 823106 h 1044790"/>
                <a:gd name="connsiteX8" fmla="*/ 429491 w 2202872"/>
                <a:gd name="connsiteY8" fmla="*/ 795396 h 1044790"/>
                <a:gd name="connsiteX9" fmla="*/ 471054 w 2202872"/>
                <a:gd name="connsiteY9" fmla="*/ 781542 h 1044790"/>
                <a:gd name="connsiteX10" fmla="*/ 554181 w 2202872"/>
                <a:gd name="connsiteY10" fmla="*/ 726124 h 1044790"/>
                <a:gd name="connsiteX11" fmla="*/ 623454 w 2202872"/>
                <a:gd name="connsiteY11" fmla="*/ 670706 h 1044790"/>
                <a:gd name="connsiteX12" fmla="*/ 651163 w 2202872"/>
                <a:gd name="connsiteY12" fmla="*/ 642996 h 1044790"/>
                <a:gd name="connsiteX13" fmla="*/ 734291 w 2202872"/>
                <a:gd name="connsiteY13" fmla="*/ 601433 h 1044790"/>
                <a:gd name="connsiteX14" fmla="*/ 803563 w 2202872"/>
                <a:gd name="connsiteY14" fmla="*/ 518306 h 1044790"/>
                <a:gd name="connsiteX15" fmla="*/ 831272 w 2202872"/>
                <a:gd name="connsiteY15" fmla="*/ 490596 h 1044790"/>
                <a:gd name="connsiteX16" fmla="*/ 886691 w 2202872"/>
                <a:gd name="connsiteY16" fmla="*/ 407469 h 1044790"/>
                <a:gd name="connsiteX17" fmla="*/ 928254 w 2202872"/>
                <a:gd name="connsiteY17" fmla="*/ 268924 h 1044790"/>
                <a:gd name="connsiteX18" fmla="*/ 955963 w 2202872"/>
                <a:gd name="connsiteY18" fmla="*/ 19542 h 1044790"/>
                <a:gd name="connsiteX19" fmla="*/ 1468580 w 2202872"/>
                <a:gd name="connsiteY19" fmla="*/ 19542 h 1044790"/>
                <a:gd name="connsiteX20" fmla="*/ 1454727 w 2202872"/>
                <a:gd name="connsiteY20" fmla="*/ 379760 h 1044790"/>
                <a:gd name="connsiteX21" fmla="*/ 1482436 w 2202872"/>
                <a:gd name="connsiteY21" fmla="*/ 462887 h 1044790"/>
                <a:gd name="connsiteX22" fmla="*/ 1551709 w 2202872"/>
                <a:gd name="connsiteY22" fmla="*/ 587578 h 1044790"/>
                <a:gd name="connsiteX23" fmla="*/ 1620981 w 2202872"/>
                <a:gd name="connsiteY23" fmla="*/ 712269 h 1044790"/>
                <a:gd name="connsiteX24" fmla="*/ 1731818 w 2202872"/>
                <a:gd name="connsiteY24" fmla="*/ 795396 h 1044790"/>
                <a:gd name="connsiteX25" fmla="*/ 1759527 w 2202872"/>
                <a:gd name="connsiteY25" fmla="*/ 823106 h 1044790"/>
                <a:gd name="connsiteX26" fmla="*/ 1773381 w 2202872"/>
                <a:gd name="connsiteY26" fmla="*/ 864669 h 1044790"/>
                <a:gd name="connsiteX27" fmla="*/ 1814945 w 2202872"/>
                <a:gd name="connsiteY27" fmla="*/ 878524 h 1044790"/>
                <a:gd name="connsiteX28" fmla="*/ 1925781 w 2202872"/>
                <a:gd name="connsiteY28" fmla="*/ 920087 h 1044790"/>
                <a:gd name="connsiteX29" fmla="*/ 2036618 w 2202872"/>
                <a:gd name="connsiteY29" fmla="*/ 975506 h 1044790"/>
                <a:gd name="connsiteX30" fmla="*/ 2078181 w 2202872"/>
                <a:gd name="connsiteY30" fmla="*/ 989360 h 1044790"/>
                <a:gd name="connsiteX31" fmla="*/ 2105891 w 2202872"/>
                <a:gd name="connsiteY31" fmla="*/ 1017069 h 1044790"/>
                <a:gd name="connsiteX32" fmla="*/ 2202872 w 2202872"/>
                <a:gd name="connsiteY32" fmla="*/ 1044778 h 1044790"/>
                <a:gd name="connsiteX0" fmla="*/ 0 w 2202872"/>
                <a:gd name="connsiteY0" fmla="*/ 1070316 h 1070328"/>
                <a:gd name="connsiteX1" fmla="*/ 69272 w 2202872"/>
                <a:gd name="connsiteY1" fmla="*/ 1042607 h 1070328"/>
                <a:gd name="connsiteX2" fmla="*/ 152400 w 2202872"/>
                <a:gd name="connsiteY2" fmla="*/ 987189 h 1070328"/>
                <a:gd name="connsiteX3" fmla="*/ 193963 w 2202872"/>
                <a:gd name="connsiteY3" fmla="*/ 973334 h 1070328"/>
                <a:gd name="connsiteX4" fmla="*/ 277091 w 2202872"/>
                <a:gd name="connsiteY4" fmla="*/ 917916 h 1070328"/>
                <a:gd name="connsiteX5" fmla="*/ 318654 w 2202872"/>
                <a:gd name="connsiteY5" fmla="*/ 890207 h 1070328"/>
                <a:gd name="connsiteX6" fmla="*/ 360218 w 2202872"/>
                <a:gd name="connsiteY6" fmla="*/ 876353 h 1070328"/>
                <a:gd name="connsiteX7" fmla="*/ 401781 w 2202872"/>
                <a:gd name="connsiteY7" fmla="*/ 848644 h 1070328"/>
                <a:gd name="connsiteX8" fmla="*/ 429491 w 2202872"/>
                <a:gd name="connsiteY8" fmla="*/ 820934 h 1070328"/>
                <a:gd name="connsiteX9" fmla="*/ 471054 w 2202872"/>
                <a:gd name="connsiteY9" fmla="*/ 807080 h 1070328"/>
                <a:gd name="connsiteX10" fmla="*/ 554181 w 2202872"/>
                <a:gd name="connsiteY10" fmla="*/ 751662 h 1070328"/>
                <a:gd name="connsiteX11" fmla="*/ 623454 w 2202872"/>
                <a:gd name="connsiteY11" fmla="*/ 696244 h 1070328"/>
                <a:gd name="connsiteX12" fmla="*/ 651163 w 2202872"/>
                <a:gd name="connsiteY12" fmla="*/ 668534 h 1070328"/>
                <a:gd name="connsiteX13" fmla="*/ 734291 w 2202872"/>
                <a:gd name="connsiteY13" fmla="*/ 626971 h 1070328"/>
                <a:gd name="connsiteX14" fmla="*/ 803563 w 2202872"/>
                <a:gd name="connsiteY14" fmla="*/ 543844 h 1070328"/>
                <a:gd name="connsiteX15" fmla="*/ 831272 w 2202872"/>
                <a:gd name="connsiteY15" fmla="*/ 516134 h 1070328"/>
                <a:gd name="connsiteX16" fmla="*/ 886691 w 2202872"/>
                <a:gd name="connsiteY16" fmla="*/ 433007 h 1070328"/>
                <a:gd name="connsiteX17" fmla="*/ 928254 w 2202872"/>
                <a:gd name="connsiteY17" fmla="*/ 294462 h 1070328"/>
                <a:gd name="connsiteX18" fmla="*/ 955963 w 2202872"/>
                <a:gd name="connsiteY18" fmla="*/ 45080 h 1070328"/>
                <a:gd name="connsiteX19" fmla="*/ 1468580 w 2202872"/>
                <a:gd name="connsiteY19" fmla="*/ 45080 h 1070328"/>
                <a:gd name="connsiteX20" fmla="*/ 1454727 w 2202872"/>
                <a:gd name="connsiteY20" fmla="*/ 405298 h 1070328"/>
                <a:gd name="connsiteX21" fmla="*/ 1482436 w 2202872"/>
                <a:gd name="connsiteY21" fmla="*/ 488425 h 1070328"/>
                <a:gd name="connsiteX22" fmla="*/ 1551709 w 2202872"/>
                <a:gd name="connsiteY22" fmla="*/ 613116 h 1070328"/>
                <a:gd name="connsiteX23" fmla="*/ 1620981 w 2202872"/>
                <a:gd name="connsiteY23" fmla="*/ 737807 h 1070328"/>
                <a:gd name="connsiteX24" fmla="*/ 1731818 w 2202872"/>
                <a:gd name="connsiteY24" fmla="*/ 820934 h 1070328"/>
                <a:gd name="connsiteX25" fmla="*/ 1759527 w 2202872"/>
                <a:gd name="connsiteY25" fmla="*/ 848644 h 1070328"/>
                <a:gd name="connsiteX26" fmla="*/ 1773381 w 2202872"/>
                <a:gd name="connsiteY26" fmla="*/ 890207 h 1070328"/>
                <a:gd name="connsiteX27" fmla="*/ 1814945 w 2202872"/>
                <a:gd name="connsiteY27" fmla="*/ 904062 h 1070328"/>
                <a:gd name="connsiteX28" fmla="*/ 1925781 w 2202872"/>
                <a:gd name="connsiteY28" fmla="*/ 945625 h 1070328"/>
                <a:gd name="connsiteX29" fmla="*/ 2036618 w 2202872"/>
                <a:gd name="connsiteY29" fmla="*/ 1001044 h 1070328"/>
                <a:gd name="connsiteX30" fmla="*/ 2078181 w 2202872"/>
                <a:gd name="connsiteY30" fmla="*/ 1014898 h 1070328"/>
                <a:gd name="connsiteX31" fmla="*/ 2105891 w 2202872"/>
                <a:gd name="connsiteY31" fmla="*/ 1042607 h 1070328"/>
                <a:gd name="connsiteX32" fmla="*/ 2202872 w 2202872"/>
                <a:gd name="connsiteY32" fmla="*/ 1070316 h 1070328"/>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54727 w 2202872"/>
                <a:gd name="connsiteY20" fmla="*/ 362821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482436 w 2202872"/>
                <a:gd name="connsiteY21" fmla="*/ 445948 h 1027851"/>
                <a:gd name="connsiteX22" fmla="*/ 1551709 w 2202872"/>
                <a:gd name="connsiteY22" fmla="*/ 570639 h 1027851"/>
                <a:gd name="connsiteX23" fmla="*/ 1620981 w 2202872"/>
                <a:gd name="connsiteY23" fmla="*/ 695330 h 1027851"/>
                <a:gd name="connsiteX24" fmla="*/ 1731818 w 2202872"/>
                <a:gd name="connsiteY24" fmla="*/ 778457 h 1027851"/>
                <a:gd name="connsiteX25" fmla="*/ 1759527 w 2202872"/>
                <a:gd name="connsiteY25" fmla="*/ 806167 h 1027851"/>
                <a:gd name="connsiteX26" fmla="*/ 1773381 w 2202872"/>
                <a:gd name="connsiteY26" fmla="*/ 847730 h 1027851"/>
                <a:gd name="connsiteX27" fmla="*/ 1814945 w 2202872"/>
                <a:gd name="connsiteY27" fmla="*/ 861585 h 1027851"/>
                <a:gd name="connsiteX28" fmla="*/ 1925781 w 2202872"/>
                <a:gd name="connsiteY28" fmla="*/ 903148 h 1027851"/>
                <a:gd name="connsiteX29" fmla="*/ 2036618 w 2202872"/>
                <a:gd name="connsiteY29" fmla="*/ 958567 h 1027851"/>
                <a:gd name="connsiteX30" fmla="*/ 2078181 w 2202872"/>
                <a:gd name="connsiteY30" fmla="*/ 972421 h 1027851"/>
                <a:gd name="connsiteX31" fmla="*/ 2105891 w 2202872"/>
                <a:gd name="connsiteY31" fmla="*/ 1000130 h 1027851"/>
                <a:gd name="connsiteX32" fmla="*/ 2202872 w 2202872"/>
                <a:gd name="connsiteY32"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31818 w 2202872"/>
                <a:gd name="connsiteY23" fmla="*/ 778457 h 1027851"/>
                <a:gd name="connsiteX24" fmla="*/ 1759527 w 2202872"/>
                <a:gd name="connsiteY24" fmla="*/ 806167 h 1027851"/>
                <a:gd name="connsiteX25" fmla="*/ 1773381 w 2202872"/>
                <a:gd name="connsiteY25" fmla="*/ 847730 h 1027851"/>
                <a:gd name="connsiteX26" fmla="*/ 1814945 w 2202872"/>
                <a:gd name="connsiteY26" fmla="*/ 861585 h 1027851"/>
                <a:gd name="connsiteX27" fmla="*/ 1925781 w 2202872"/>
                <a:gd name="connsiteY27" fmla="*/ 903148 h 1027851"/>
                <a:gd name="connsiteX28" fmla="*/ 2036618 w 2202872"/>
                <a:gd name="connsiteY28" fmla="*/ 958567 h 1027851"/>
                <a:gd name="connsiteX29" fmla="*/ 2078181 w 2202872"/>
                <a:gd name="connsiteY29" fmla="*/ 972421 h 1027851"/>
                <a:gd name="connsiteX30" fmla="*/ 2105891 w 2202872"/>
                <a:gd name="connsiteY30" fmla="*/ 1000130 h 1027851"/>
                <a:gd name="connsiteX31" fmla="*/ 2202872 w 2202872"/>
                <a:gd name="connsiteY31"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59527 w 2202872"/>
                <a:gd name="connsiteY23" fmla="*/ 806167 h 1027851"/>
                <a:gd name="connsiteX24" fmla="*/ 1773381 w 2202872"/>
                <a:gd name="connsiteY24" fmla="*/ 847730 h 1027851"/>
                <a:gd name="connsiteX25" fmla="*/ 1814945 w 2202872"/>
                <a:gd name="connsiteY25" fmla="*/ 861585 h 1027851"/>
                <a:gd name="connsiteX26" fmla="*/ 1925781 w 2202872"/>
                <a:gd name="connsiteY26" fmla="*/ 903148 h 1027851"/>
                <a:gd name="connsiteX27" fmla="*/ 2036618 w 2202872"/>
                <a:gd name="connsiteY27" fmla="*/ 958567 h 1027851"/>
                <a:gd name="connsiteX28" fmla="*/ 2078181 w 2202872"/>
                <a:gd name="connsiteY28" fmla="*/ 972421 h 1027851"/>
                <a:gd name="connsiteX29" fmla="*/ 2105891 w 2202872"/>
                <a:gd name="connsiteY29" fmla="*/ 1000130 h 1027851"/>
                <a:gd name="connsiteX30" fmla="*/ 2202872 w 2202872"/>
                <a:gd name="connsiteY30"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651163 w 2202872"/>
                <a:gd name="connsiteY12" fmla="*/ 626057 h 1027851"/>
                <a:gd name="connsiteX13" fmla="*/ 734291 w 2202872"/>
                <a:gd name="connsiteY13" fmla="*/ 584494 h 1027851"/>
                <a:gd name="connsiteX14" fmla="*/ 803563 w 2202872"/>
                <a:gd name="connsiteY14" fmla="*/ 501367 h 1027851"/>
                <a:gd name="connsiteX15" fmla="*/ 831272 w 2202872"/>
                <a:gd name="connsiteY15" fmla="*/ 473657 h 1027851"/>
                <a:gd name="connsiteX16" fmla="*/ 886691 w 2202872"/>
                <a:gd name="connsiteY16" fmla="*/ 390530 h 1027851"/>
                <a:gd name="connsiteX17" fmla="*/ 928254 w 2202872"/>
                <a:gd name="connsiteY17" fmla="*/ 251985 h 1027851"/>
                <a:gd name="connsiteX18" fmla="*/ 955963 w 2202872"/>
                <a:gd name="connsiteY18" fmla="*/ 2603 h 1027851"/>
                <a:gd name="connsiteX19" fmla="*/ 1468580 w 2202872"/>
                <a:gd name="connsiteY19" fmla="*/ 2603 h 1027851"/>
                <a:gd name="connsiteX20" fmla="*/ 1496291 w 2202872"/>
                <a:gd name="connsiteY20" fmla="*/ 348966 h 1027851"/>
                <a:gd name="connsiteX21" fmla="*/ 1551709 w 2202872"/>
                <a:gd name="connsiteY21" fmla="*/ 570639 h 1027851"/>
                <a:gd name="connsiteX22" fmla="*/ 1620981 w 2202872"/>
                <a:gd name="connsiteY22" fmla="*/ 695330 h 1027851"/>
                <a:gd name="connsiteX23" fmla="*/ 1759527 w 2202872"/>
                <a:gd name="connsiteY23" fmla="*/ 806167 h 1027851"/>
                <a:gd name="connsiteX24" fmla="*/ 1814945 w 2202872"/>
                <a:gd name="connsiteY24" fmla="*/ 861585 h 1027851"/>
                <a:gd name="connsiteX25" fmla="*/ 1925781 w 2202872"/>
                <a:gd name="connsiteY25" fmla="*/ 903148 h 1027851"/>
                <a:gd name="connsiteX26" fmla="*/ 2036618 w 2202872"/>
                <a:gd name="connsiteY26" fmla="*/ 958567 h 1027851"/>
                <a:gd name="connsiteX27" fmla="*/ 2078181 w 2202872"/>
                <a:gd name="connsiteY27" fmla="*/ 972421 h 1027851"/>
                <a:gd name="connsiteX28" fmla="*/ 2105891 w 2202872"/>
                <a:gd name="connsiteY28" fmla="*/ 1000130 h 1027851"/>
                <a:gd name="connsiteX29" fmla="*/ 2202872 w 2202872"/>
                <a:gd name="connsiteY29"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01781 w 2202872"/>
                <a:gd name="connsiteY7" fmla="*/ 806167 h 1027851"/>
                <a:gd name="connsiteX8" fmla="*/ 429491 w 2202872"/>
                <a:gd name="connsiteY8" fmla="*/ 778457 h 1027851"/>
                <a:gd name="connsiteX9" fmla="*/ 471054 w 2202872"/>
                <a:gd name="connsiteY9" fmla="*/ 764603 h 1027851"/>
                <a:gd name="connsiteX10" fmla="*/ 554181 w 2202872"/>
                <a:gd name="connsiteY10" fmla="*/ 709185 h 1027851"/>
                <a:gd name="connsiteX11" fmla="*/ 623454 w 2202872"/>
                <a:gd name="connsiteY11" fmla="*/ 653767 h 1027851"/>
                <a:gd name="connsiteX12" fmla="*/ 734291 w 2202872"/>
                <a:gd name="connsiteY12" fmla="*/ 584494 h 1027851"/>
                <a:gd name="connsiteX13" fmla="*/ 803563 w 2202872"/>
                <a:gd name="connsiteY13" fmla="*/ 501367 h 1027851"/>
                <a:gd name="connsiteX14" fmla="*/ 831272 w 2202872"/>
                <a:gd name="connsiteY14" fmla="*/ 473657 h 1027851"/>
                <a:gd name="connsiteX15" fmla="*/ 886691 w 2202872"/>
                <a:gd name="connsiteY15" fmla="*/ 390530 h 1027851"/>
                <a:gd name="connsiteX16" fmla="*/ 928254 w 2202872"/>
                <a:gd name="connsiteY16" fmla="*/ 251985 h 1027851"/>
                <a:gd name="connsiteX17" fmla="*/ 955963 w 2202872"/>
                <a:gd name="connsiteY17" fmla="*/ 2603 h 1027851"/>
                <a:gd name="connsiteX18" fmla="*/ 1468580 w 2202872"/>
                <a:gd name="connsiteY18" fmla="*/ 2603 h 1027851"/>
                <a:gd name="connsiteX19" fmla="*/ 1496291 w 2202872"/>
                <a:gd name="connsiteY19" fmla="*/ 348966 h 1027851"/>
                <a:gd name="connsiteX20" fmla="*/ 1551709 w 2202872"/>
                <a:gd name="connsiteY20" fmla="*/ 570639 h 1027851"/>
                <a:gd name="connsiteX21" fmla="*/ 1620981 w 2202872"/>
                <a:gd name="connsiteY21" fmla="*/ 695330 h 1027851"/>
                <a:gd name="connsiteX22" fmla="*/ 1759527 w 2202872"/>
                <a:gd name="connsiteY22" fmla="*/ 806167 h 1027851"/>
                <a:gd name="connsiteX23" fmla="*/ 1814945 w 2202872"/>
                <a:gd name="connsiteY23" fmla="*/ 861585 h 1027851"/>
                <a:gd name="connsiteX24" fmla="*/ 1925781 w 2202872"/>
                <a:gd name="connsiteY24" fmla="*/ 903148 h 1027851"/>
                <a:gd name="connsiteX25" fmla="*/ 2036618 w 2202872"/>
                <a:gd name="connsiteY25" fmla="*/ 958567 h 1027851"/>
                <a:gd name="connsiteX26" fmla="*/ 2078181 w 2202872"/>
                <a:gd name="connsiteY26" fmla="*/ 972421 h 1027851"/>
                <a:gd name="connsiteX27" fmla="*/ 2105891 w 2202872"/>
                <a:gd name="connsiteY27" fmla="*/ 1000130 h 1027851"/>
                <a:gd name="connsiteX28" fmla="*/ 2202872 w 2202872"/>
                <a:gd name="connsiteY28"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18654 w 2202872"/>
                <a:gd name="connsiteY5" fmla="*/ 847730 h 1027851"/>
                <a:gd name="connsiteX6" fmla="*/ 360218 w 2202872"/>
                <a:gd name="connsiteY6" fmla="*/ 833876 h 1027851"/>
                <a:gd name="connsiteX7" fmla="*/ 429491 w 2202872"/>
                <a:gd name="connsiteY7" fmla="*/ 778457 h 1027851"/>
                <a:gd name="connsiteX8" fmla="*/ 471054 w 2202872"/>
                <a:gd name="connsiteY8" fmla="*/ 764603 h 1027851"/>
                <a:gd name="connsiteX9" fmla="*/ 554181 w 2202872"/>
                <a:gd name="connsiteY9" fmla="*/ 709185 h 1027851"/>
                <a:gd name="connsiteX10" fmla="*/ 623454 w 2202872"/>
                <a:gd name="connsiteY10" fmla="*/ 653767 h 1027851"/>
                <a:gd name="connsiteX11" fmla="*/ 734291 w 2202872"/>
                <a:gd name="connsiteY11" fmla="*/ 584494 h 1027851"/>
                <a:gd name="connsiteX12" fmla="*/ 803563 w 2202872"/>
                <a:gd name="connsiteY12" fmla="*/ 501367 h 1027851"/>
                <a:gd name="connsiteX13" fmla="*/ 831272 w 2202872"/>
                <a:gd name="connsiteY13" fmla="*/ 473657 h 1027851"/>
                <a:gd name="connsiteX14" fmla="*/ 886691 w 2202872"/>
                <a:gd name="connsiteY14" fmla="*/ 390530 h 1027851"/>
                <a:gd name="connsiteX15" fmla="*/ 928254 w 2202872"/>
                <a:gd name="connsiteY15" fmla="*/ 251985 h 1027851"/>
                <a:gd name="connsiteX16" fmla="*/ 955963 w 2202872"/>
                <a:gd name="connsiteY16" fmla="*/ 2603 h 1027851"/>
                <a:gd name="connsiteX17" fmla="*/ 1468580 w 2202872"/>
                <a:gd name="connsiteY17" fmla="*/ 2603 h 1027851"/>
                <a:gd name="connsiteX18" fmla="*/ 1496291 w 2202872"/>
                <a:gd name="connsiteY18" fmla="*/ 348966 h 1027851"/>
                <a:gd name="connsiteX19" fmla="*/ 1551709 w 2202872"/>
                <a:gd name="connsiteY19" fmla="*/ 570639 h 1027851"/>
                <a:gd name="connsiteX20" fmla="*/ 1620981 w 2202872"/>
                <a:gd name="connsiteY20" fmla="*/ 695330 h 1027851"/>
                <a:gd name="connsiteX21" fmla="*/ 1759527 w 2202872"/>
                <a:gd name="connsiteY21" fmla="*/ 806167 h 1027851"/>
                <a:gd name="connsiteX22" fmla="*/ 1814945 w 2202872"/>
                <a:gd name="connsiteY22" fmla="*/ 861585 h 1027851"/>
                <a:gd name="connsiteX23" fmla="*/ 1925781 w 2202872"/>
                <a:gd name="connsiteY23" fmla="*/ 903148 h 1027851"/>
                <a:gd name="connsiteX24" fmla="*/ 2036618 w 2202872"/>
                <a:gd name="connsiteY24" fmla="*/ 958567 h 1027851"/>
                <a:gd name="connsiteX25" fmla="*/ 2078181 w 2202872"/>
                <a:gd name="connsiteY25" fmla="*/ 972421 h 1027851"/>
                <a:gd name="connsiteX26" fmla="*/ 2105891 w 2202872"/>
                <a:gd name="connsiteY26" fmla="*/ 1000130 h 1027851"/>
                <a:gd name="connsiteX27" fmla="*/ 2202872 w 2202872"/>
                <a:gd name="connsiteY27" fmla="*/ 1027839 h 1027851"/>
                <a:gd name="connsiteX0" fmla="*/ 0 w 2202872"/>
                <a:gd name="connsiteY0" fmla="*/ 1027839 h 1027851"/>
                <a:gd name="connsiteX1" fmla="*/ 69272 w 2202872"/>
                <a:gd name="connsiteY1" fmla="*/ 1000130 h 1027851"/>
                <a:gd name="connsiteX2" fmla="*/ 152400 w 2202872"/>
                <a:gd name="connsiteY2" fmla="*/ 944712 h 1027851"/>
                <a:gd name="connsiteX3" fmla="*/ 193963 w 2202872"/>
                <a:gd name="connsiteY3" fmla="*/ 930857 h 1027851"/>
                <a:gd name="connsiteX4" fmla="*/ 277091 w 2202872"/>
                <a:gd name="connsiteY4" fmla="*/ 875439 h 1027851"/>
                <a:gd name="connsiteX5" fmla="*/ 360218 w 2202872"/>
                <a:gd name="connsiteY5" fmla="*/ 833876 h 1027851"/>
                <a:gd name="connsiteX6" fmla="*/ 429491 w 2202872"/>
                <a:gd name="connsiteY6" fmla="*/ 778457 h 1027851"/>
                <a:gd name="connsiteX7" fmla="*/ 471054 w 2202872"/>
                <a:gd name="connsiteY7" fmla="*/ 764603 h 1027851"/>
                <a:gd name="connsiteX8" fmla="*/ 554181 w 2202872"/>
                <a:gd name="connsiteY8" fmla="*/ 709185 h 1027851"/>
                <a:gd name="connsiteX9" fmla="*/ 623454 w 2202872"/>
                <a:gd name="connsiteY9" fmla="*/ 653767 h 1027851"/>
                <a:gd name="connsiteX10" fmla="*/ 734291 w 2202872"/>
                <a:gd name="connsiteY10" fmla="*/ 584494 h 1027851"/>
                <a:gd name="connsiteX11" fmla="*/ 803563 w 2202872"/>
                <a:gd name="connsiteY11" fmla="*/ 501367 h 1027851"/>
                <a:gd name="connsiteX12" fmla="*/ 831272 w 2202872"/>
                <a:gd name="connsiteY12" fmla="*/ 473657 h 1027851"/>
                <a:gd name="connsiteX13" fmla="*/ 886691 w 2202872"/>
                <a:gd name="connsiteY13" fmla="*/ 390530 h 1027851"/>
                <a:gd name="connsiteX14" fmla="*/ 928254 w 2202872"/>
                <a:gd name="connsiteY14" fmla="*/ 251985 h 1027851"/>
                <a:gd name="connsiteX15" fmla="*/ 955963 w 2202872"/>
                <a:gd name="connsiteY15" fmla="*/ 2603 h 1027851"/>
                <a:gd name="connsiteX16" fmla="*/ 1468580 w 2202872"/>
                <a:gd name="connsiteY16" fmla="*/ 2603 h 1027851"/>
                <a:gd name="connsiteX17" fmla="*/ 1496291 w 2202872"/>
                <a:gd name="connsiteY17" fmla="*/ 348966 h 1027851"/>
                <a:gd name="connsiteX18" fmla="*/ 1551709 w 2202872"/>
                <a:gd name="connsiteY18" fmla="*/ 570639 h 1027851"/>
                <a:gd name="connsiteX19" fmla="*/ 1620981 w 2202872"/>
                <a:gd name="connsiteY19" fmla="*/ 695330 h 1027851"/>
                <a:gd name="connsiteX20" fmla="*/ 1759527 w 2202872"/>
                <a:gd name="connsiteY20" fmla="*/ 806167 h 1027851"/>
                <a:gd name="connsiteX21" fmla="*/ 1814945 w 2202872"/>
                <a:gd name="connsiteY21" fmla="*/ 861585 h 1027851"/>
                <a:gd name="connsiteX22" fmla="*/ 1925781 w 2202872"/>
                <a:gd name="connsiteY22" fmla="*/ 903148 h 1027851"/>
                <a:gd name="connsiteX23" fmla="*/ 2036618 w 2202872"/>
                <a:gd name="connsiteY23" fmla="*/ 958567 h 1027851"/>
                <a:gd name="connsiteX24" fmla="*/ 2078181 w 2202872"/>
                <a:gd name="connsiteY24" fmla="*/ 972421 h 1027851"/>
                <a:gd name="connsiteX25" fmla="*/ 2105891 w 2202872"/>
                <a:gd name="connsiteY25" fmla="*/ 1000130 h 1027851"/>
                <a:gd name="connsiteX26" fmla="*/ 2202872 w 2202872"/>
                <a:gd name="connsiteY26" fmla="*/ 1027839 h 102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02872" h="1027851">
                  <a:moveTo>
                    <a:pt x="0" y="1027839"/>
                  </a:moveTo>
                  <a:cubicBezTo>
                    <a:pt x="23091" y="1018603"/>
                    <a:pt x="47439" y="1012039"/>
                    <a:pt x="69272" y="1000130"/>
                  </a:cubicBezTo>
                  <a:cubicBezTo>
                    <a:pt x="98508" y="984183"/>
                    <a:pt x="120807" y="955244"/>
                    <a:pt x="152400" y="944712"/>
                  </a:cubicBezTo>
                  <a:cubicBezTo>
                    <a:pt x="166254" y="940094"/>
                    <a:pt x="181197" y="937949"/>
                    <a:pt x="193963" y="930857"/>
                  </a:cubicBezTo>
                  <a:cubicBezTo>
                    <a:pt x="223074" y="914684"/>
                    <a:pt x="249382" y="891603"/>
                    <a:pt x="277091" y="875439"/>
                  </a:cubicBezTo>
                  <a:cubicBezTo>
                    <a:pt x="304800" y="859276"/>
                    <a:pt x="334818" y="850040"/>
                    <a:pt x="360218" y="833876"/>
                  </a:cubicBezTo>
                  <a:cubicBezTo>
                    <a:pt x="385618" y="817712"/>
                    <a:pt x="411018" y="790002"/>
                    <a:pt x="429491" y="778457"/>
                  </a:cubicBezTo>
                  <a:cubicBezTo>
                    <a:pt x="447964" y="766912"/>
                    <a:pt x="457200" y="769221"/>
                    <a:pt x="471054" y="764603"/>
                  </a:cubicBezTo>
                  <a:cubicBezTo>
                    <a:pt x="498763" y="746130"/>
                    <a:pt x="535708" y="736894"/>
                    <a:pt x="554181" y="709185"/>
                  </a:cubicBezTo>
                  <a:cubicBezTo>
                    <a:pt x="589992" y="655470"/>
                    <a:pt x="566094" y="672887"/>
                    <a:pt x="623454" y="653767"/>
                  </a:cubicBezTo>
                  <a:cubicBezTo>
                    <a:pt x="653472" y="632985"/>
                    <a:pt x="704273" y="609894"/>
                    <a:pt x="734291" y="584494"/>
                  </a:cubicBezTo>
                  <a:cubicBezTo>
                    <a:pt x="764309" y="559094"/>
                    <a:pt x="759974" y="555853"/>
                    <a:pt x="803563" y="501367"/>
                  </a:cubicBezTo>
                  <a:cubicBezTo>
                    <a:pt x="811723" y="491167"/>
                    <a:pt x="823435" y="484107"/>
                    <a:pt x="831272" y="473657"/>
                  </a:cubicBezTo>
                  <a:cubicBezTo>
                    <a:pt x="851253" y="447015"/>
                    <a:pt x="886691" y="390530"/>
                    <a:pt x="886691" y="390530"/>
                  </a:cubicBezTo>
                  <a:cubicBezTo>
                    <a:pt x="899011" y="353569"/>
                    <a:pt x="916709" y="316639"/>
                    <a:pt x="928254" y="251985"/>
                  </a:cubicBezTo>
                  <a:cubicBezTo>
                    <a:pt x="939799" y="187331"/>
                    <a:pt x="928120" y="185376"/>
                    <a:pt x="955963" y="2603"/>
                  </a:cubicBezTo>
                  <a:cubicBezTo>
                    <a:pt x="1076150" y="504"/>
                    <a:pt x="1371599" y="-2015"/>
                    <a:pt x="1468580" y="2603"/>
                  </a:cubicBezTo>
                  <a:cubicBezTo>
                    <a:pt x="1468580" y="159620"/>
                    <a:pt x="1482436" y="254293"/>
                    <a:pt x="1496291" y="348966"/>
                  </a:cubicBezTo>
                  <a:cubicBezTo>
                    <a:pt x="1510146" y="443639"/>
                    <a:pt x="1530927" y="512912"/>
                    <a:pt x="1551709" y="570639"/>
                  </a:cubicBezTo>
                  <a:cubicBezTo>
                    <a:pt x="1572491" y="628366"/>
                    <a:pt x="1586345" y="656075"/>
                    <a:pt x="1620981" y="695330"/>
                  </a:cubicBezTo>
                  <a:cubicBezTo>
                    <a:pt x="1655617" y="734585"/>
                    <a:pt x="1727200" y="778458"/>
                    <a:pt x="1759527" y="806167"/>
                  </a:cubicBezTo>
                  <a:cubicBezTo>
                    <a:pt x="1791854" y="833876"/>
                    <a:pt x="1787236" y="845422"/>
                    <a:pt x="1814945" y="861585"/>
                  </a:cubicBezTo>
                  <a:cubicBezTo>
                    <a:pt x="1842654" y="877748"/>
                    <a:pt x="1792136" y="876420"/>
                    <a:pt x="1925781" y="903148"/>
                  </a:cubicBezTo>
                  <a:cubicBezTo>
                    <a:pt x="1974144" y="951509"/>
                    <a:pt x="1941100" y="926727"/>
                    <a:pt x="2036618" y="958567"/>
                  </a:cubicBezTo>
                  <a:lnTo>
                    <a:pt x="2078181" y="972421"/>
                  </a:lnTo>
                  <a:cubicBezTo>
                    <a:pt x="2087418" y="981657"/>
                    <a:pt x="2094208" y="994288"/>
                    <a:pt x="2105891" y="1000130"/>
                  </a:cubicBezTo>
                  <a:cubicBezTo>
                    <a:pt x="2164230" y="1029299"/>
                    <a:pt x="2164422" y="1027839"/>
                    <a:pt x="2202872" y="1027839"/>
                  </a:cubicBezTo>
                </a:path>
              </a:pathLst>
            </a:custGeom>
            <a:solidFill>
              <a:schemeClr val="accent1"/>
            </a:solidFill>
            <a:ln w="508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39" name="Right Arrow 38"/>
          <p:cNvSpPr/>
          <p:nvPr/>
        </p:nvSpPr>
        <p:spPr>
          <a:xfrm rot="16200000">
            <a:off x="-785221" y="2086916"/>
            <a:ext cx="3070385" cy="737943"/>
          </a:xfrm>
          <a:prstGeom prst="rightArrow">
            <a:avLst/>
          </a:prstGeom>
          <a:solidFill>
            <a:srgbClr val="00B05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ight Arrow 42"/>
          <p:cNvSpPr/>
          <p:nvPr/>
        </p:nvSpPr>
        <p:spPr>
          <a:xfrm rot="18511075">
            <a:off x="3009607" y="2249071"/>
            <a:ext cx="574445" cy="309789"/>
          </a:xfrm>
          <a:prstGeom prst="rightArrow">
            <a:avLst/>
          </a:prstGeom>
          <a:solidFill>
            <a:srgbClr val="00B05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ight Arrow 45"/>
          <p:cNvSpPr/>
          <p:nvPr/>
        </p:nvSpPr>
        <p:spPr>
          <a:xfrm rot="13907291">
            <a:off x="6655283" y="3860175"/>
            <a:ext cx="574445" cy="309789"/>
          </a:xfrm>
          <a:prstGeom prst="rightArrow">
            <a:avLst/>
          </a:prstGeom>
          <a:solidFill>
            <a:srgbClr val="00B05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ight Arrow 46"/>
          <p:cNvSpPr/>
          <p:nvPr/>
        </p:nvSpPr>
        <p:spPr>
          <a:xfrm rot="18511075">
            <a:off x="4563019" y="3814064"/>
            <a:ext cx="574445" cy="309789"/>
          </a:xfrm>
          <a:prstGeom prst="rightArrow">
            <a:avLst/>
          </a:prstGeom>
          <a:solidFill>
            <a:srgbClr val="00B05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ight Arrow 47"/>
          <p:cNvSpPr/>
          <p:nvPr/>
        </p:nvSpPr>
        <p:spPr>
          <a:xfrm rot="18511075">
            <a:off x="1518549" y="3918702"/>
            <a:ext cx="574445" cy="309789"/>
          </a:xfrm>
          <a:prstGeom prst="rightArrow">
            <a:avLst/>
          </a:prstGeom>
          <a:solidFill>
            <a:srgbClr val="00B05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ight Arrow 48"/>
          <p:cNvSpPr/>
          <p:nvPr/>
        </p:nvSpPr>
        <p:spPr>
          <a:xfrm rot="13831707">
            <a:off x="5007631" y="2352690"/>
            <a:ext cx="574445" cy="309789"/>
          </a:xfrm>
          <a:prstGeom prst="rightArrow">
            <a:avLst/>
          </a:prstGeom>
          <a:solidFill>
            <a:srgbClr val="00B05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ight Arrow 49"/>
          <p:cNvSpPr/>
          <p:nvPr/>
        </p:nvSpPr>
        <p:spPr>
          <a:xfrm rot="13773346">
            <a:off x="3395164" y="3978473"/>
            <a:ext cx="574445" cy="309789"/>
          </a:xfrm>
          <a:prstGeom prst="rightArrow">
            <a:avLst/>
          </a:prstGeom>
          <a:solidFill>
            <a:srgbClr val="00B05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ight Arrow 58"/>
          <p:cNvSpPr/>
          <p:nvPr/>
        </p:nvSpPr>
        <p:spPr>
          <a:xfrm rot="5400000">
            <a:off x="6237516" y="2034993"/>
            <a:ext cx="3070385" cy="737943"/>
          </a:xfrm>
          <a:prstGeom prst="rightArrow">
            <a:avLst/>
          </a:prstGeom>
          <a:solidFill>
            <a:srgbClr val="FF00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ight Arrow 59"/>
          <p:cNvSpPr/>
          <p:nvPr/>
        </p:nvSpPr>
        <p:spPr>
          <a:xfrm rot="7807744">
            <a:off x="4795518" y="4106316"/>
            <a:ext cx="603224" cy="260001"/>
          </a:xfrm>
          <a:prstGeom prst="rightArrow">
            <a:avLst/>
          </a:prstGeom>
          <a:solidFill>
            <a:srgbClr val="FF00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ight Arrow 60"/>
          <p:cNvSpPr/>
          <p:nvPr/>
        </p:nvSpPr>
        <p:spPr>
          <a:xfrm rot="2948697">
            <a:off x="3653415" y="3809156"/>
            <a:ext cx="603224" cy="260001"/>
          </a:xfrm>
          <a:prstGeom prst="rightArrow">
            <a:avLst/>
          </a:prstGeom>
          <a:solidFill>
            <a:srgbClr val="FF00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ight Arrow 61"/>
          <p:cNvSpPr/>
          <p:nvPr/>
        </p:nvSpPr>
        <p:spPr>
          <a:xfrm rot="7473835">
            <a:off x="1729155" y="4068529"/>
            <a:ext cx="603224" cy="260001"/>
          </a:xfrm>
          <a:prstGeom prst="rightArrow">
            <a:avLst/>
          </a:prstGeom>
          <a:solidFill>
            <a:srgbClr val="FF00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ight Arrow 62"/>
          <p:cNvSpPr/>
          <p:nvPr/>
        </p:nvSpPr>
        <p:spPr>
          <a:xfrm rot="3481383">
            <a:off x="5323001" y="2240446"/>
            <a:ext cx="603224" cy="260001"/>
          </a:xfrm>
          <a:prstGeom prst="rightArrow">
            <a:avLst/>
          </a:prstGeom>
          <a:solidFill>
            <a:srgbClr val="FF00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ight Arrow 63"/>
          <p:cNvSpPr/>
          <p:nvPr/>
        </p:nvSpPr>
        <p:spPr>
          <a:xfrm rot="7760396">
            <a:off x="3197873" y="2502221"/>
            <a:ext cx="603224" cy="260001"/>
          </a:xfrm>
          <a:prstGeom prst="rightArrow">
            <a:avLst/>
          </a:prstGeom>
          <a:solidFill>
            <a:srgbClr val="FF00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ight Arrow 64"/>
          <p:cNvSpPr/>
          <p:nvPr/>
        </p:nvSpPr>
        <p:spPr>
          <a:xfrm rot="3098094">
            <a:off x="6930600" y="3699460"/>
            <a:ext cx="603224" cy="260001"/>
          </a:xfrm>
          <a:prstGeom prst="rightArrow">
            <a:avLst/>
          </a:prstGeom>
          <a:solidFill>
            <a:srgbClr val="FF00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p:cNvSpPr txBox="1"/>
          <p:nvPr/>
        </p:nvSpPr>
        <p:spPr>
          <a:xfrm>
            <a:off x="913955" y="1529555"/>
            <a:ext cx="2514028" cy="707886"/>
          </a:xfrm>
          <a:prstGeom prst="rect">
            <a:avLst/>
          </a:prstGeom>
          <a:noFill/>
        </p:spPr>
        <p:txBody>
          <a:bodyPr wrap="square" rtlCol="0">
            <a:spAutoFit/>
          </a:bodyPr>
          <a:lstStyle/>
          <a:p>
            <a:r>
              <a:rPr lang="en-US" sz="2000" b="1" dirty="0" err="1" smtClean="0">
                <a:solidFill>
                  <a:srgbClr val="00B050"/>
                </a:solidFill>
              </a:rPr>
              <a:t>Feedforward</a:t>
            </a:r>
            <a:r>
              <a:rPr lang="en-US" sz="2000" b="1" dirty="0" smtClean="0">
                <a:solidFill>
                  <a:srgbClr val="00B050"/>
                </a:solidFill>
              </a:rPr>
              <a:t> “compression”</a:t>
            </a:r>
            <a:endParaRPr lang="en-US" sz="2000" b="1" dirty="0">
              <a:solidFill>
                <a:srgbClr val="00B050"/>
              </a:solidFill>
            </a:endParaRPr>
          </a:p>
        </p:txBody>
      </p:sp>
      <p:sp>
        <p:nvSpPr>
          <p:cNvPr id="67" name="TextBox 66"/>
          <p:cNvSpPr txBox="1"/>
          <p:nvPr/>
        </p:nvSpPr>
        <p:spPr>
          <a:xfrm>
            <a:off x="6336671" y="1465097"/>
            <a:ext cx="2134131" cy="722303"/>
          </a:xfrm>
          <a:prstGeom prst="rect">
            <a:avLst/>
          </a:prstGeom>
          <a:noFill/>
        </p:spPr>
        <p:txBody>
          <a:bodyPr wrap="square" rtlCol="0">
            <a:spAutoFit/>
          </a:bodyPr>
          <a:lstStyle/>
          <a:p>
            <a:r>
              <a:rPr lang="en-US" sz="2000" b="1" dirty="0" smtClean="0">
                <a:solidFill>
                  <a:srgbClr val="FF0000"/>
                </a:solidFill>
              </a:rPr>
              <a:t>Predictive feedback</a:t>
            </a:r>
            <a:endParaRPr lang="en-US" sz="2000" b="1" dirty="0">
              <a:solidFill>
                <a:srgbClr val="FF0000"/>
              </a:solidFill>
            </a:endParaRPr>
          </a:p>
        </p:txBody>
      </p:sp>
      <p:sp>
        <p:nvSpPr>
          <p:cNvPr id="68" name="TextBox 67"/>
          <p:cNvSpPr txBox="1"/>
          <p:nvPr/>
        </p:nvSpPr>
        <p:spPr>
          <a:xfrm>
            <a:off x="1652423" y="0"/>
            <a:ext cx="5726503" cy="461665"/>
          </a:xfrm>
          <a:prstGeom prst="rect">
            <a:avLst/>
          </a:prstGeom>
          <a:noFill/>
        </p:spPr>
        <p:txBody>
          <a:bodyPr wrap="square" rtlCol="0">
            <a:spAutoFit/>
          </a:bodyPr>
          <a:lstStyle/>
          <a:p>
            <a:r>
              <a:rPr lang="en-US" sz="2400" dirty="0" smtClean="0"/>
              <a:t>----------------- Abstract  trends -----------------</a:t>
            </a:r>
            <a:endParaRPr lang="en-US" sz="2400" dirty="0"/>
          </a:p>
        </p:txBody>
      </p:sp>
      <p:sp>
        <p:nvSpPr>
          <p:cNvPr id="69" name="TextBox 68"/>
          <p:cNvSpPr txBox="1"/>
          <p:nvPr/>
        </p:nvSpPr>
        <p:spPr>
          <a:xfrm>
            <a:off x="1047520" y="5869632"/>
            <a:ext cx="6508055" cy="461665"/>
          </a:xfrm>
          <a:prstGeom prst="rect">
            <a:avLst/>
          </a:prstGeom>
          <a:noFill/>
        </p:spPr>
        <p:txBody>
          <a:bodyPr wrap="square" rtlCol="0">
            <a:spAutoFit/>
          </a:bodyPr>
          <a:lstStyle/>
          <a:p>
            <a:r>
              <a:rPr lang="en-US" sz="2400" dirty="0" smtClean="0"/>
              <a:t>----------------- raw sensory stream ---------------</a:t>
            </a:r>
            <a:endParaRPr lang="en-US" sz="2400" dirty="0"/>
          </a:p>
        </p:txBody>
      </p:sp>
      <p:grpSp>
        <p:nvGrpSpPr>
          <p:cNvPr id="11267" name="Group 11266"/>
          <p:cNvGrpSpPr/>
          <p:nvPr/>
        </p:nvGrpSpPr>
        <p:grpSpPr>
          <a:xfrm>
            <a:off x="804291" y="5397786"/>
            <a:ext cx="914400" cy="317214"/>
            <a:chOff x="533400" y="5397786"/>
            <a:chExt cx="914400" cy="317214"/>
          </a:xfrm>
        </p:grpSpPr>
        <p:cxnSp>
          <p:nvCxnSpPr>
            <p:cNvPr id="11265" name="Straight Arrow Connector 11264"/>
            <p:cNvCxnSpPr/>
            <p:nvPr/>
          </p:nvCxnSpPr>
          <p:spPr>
            <a:xfrm flipV="1">
              <a:off x="533400"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flipV="1">
              <a:off x="688019"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V="1">
              <a:off x="893139"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flipV="1">
              <a:off x="1066800"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flipV="1">
              <a:off x="1447800"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flipV="1">
              <a:off x="1277748"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78" name="Group 77"/>
          <p:cNvGrpSpPr/>
          <p:nvPr/>
        </p:nvGrpSpPr>
        <p:grpSpPr>
          <a:xfrm>
            <a:off x="6853561" y="5400018"/>
            <a:ext cx="914400" cy="317214"/>
            <a:chOff x="533400" y="5397786"/>
            <a:chExt cx="914400" cy="317214"/>
          </a:xfrm>
        </p:grpSpPr>
        <p:cxnSp>
          <p:nvCxnSpPr>
            <p:cNvPr id="79" name="Straight Arrow Connector 78"/>
            <p:cNvCxnSpPr/>
            <p:nvPr/>
          </p:nvCxnSpPr>
          <p:spPr>
            <a:xfrm flipV="1">
              <a:off x="533400"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flipV="1">
              <a:off x="688019"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flipV="1">
              <a:off x="893139"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flipV="1">
              <a:off x="1066800"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flipV="1">
              <a:off x="1447800"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flipV="1">
              <a:off x="1277748"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85" name="Group 84"/>
          <p:cNvGrpSpPr/>
          <p:nvPr/>
        </p:nvGrpSpPr>
        <p:grpSpPr>
          <a:xfrm>
            <a:off x="3819538" y="5368214"/>
            <a:ext cx="914400" cy="317214"/>
            <a:chOff x="533400" y="5397786"/>
            <a:chExt cx="914400" cy="317214"/>
          </a:xfrm>
        </p:grpSpPr>
        <p:cxnSp>
          <p:nvCxnSpPr>
            <p:cNvPr id="86" name="Straight Arrow Connector 85"/>
            <p:cNvCxnSpPr/>
            <p:nvPr/>
          </p:nvCxnSpPr>
          <p:spPr>
            <a:xfrm flipV="1">
              <a:off x="533400"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flipV="1">
              <a:off x="688019"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flipV="1">
              <a:off x="893139"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flipV="1">
              <a:off x="1066800"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flipV="1">
              <a:off x="1447800"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flipV="1">
              <a:off x="1277748" y="5397786"/>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96" name="Straight Arrow Connector 95"/>
          <p:cNvCxnSpPr/>
          <p:nvPr/>
        </p:nvCxnSpPr>
        <p:spPr>
          <a:xfrm flipV="1">
            <a:off x="4090600" y="634705"/>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flipV="1">
            <a:off x="4471600" y="634705"/>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flipV="1">
            <a:off x="4301548" y="634705"/>
            <a:ext cx="0" cy="3172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60860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33400" y="1066800"/>
            <a:ext cx="7086600" cy="5497676"/>
          </a:xfrm>
        </p:spPr>
      </p:pic>
      <p:sp>
        <p:nvSpPr>
          <p:cNvPr id="5" name="Content Placeholder 2"/>
          <p:cNvSpPr txBox="1">
            <a:spLocks/>
          </p:cNvSpPr>
          <p:nvPr/>
        </p:nvSpPr>
        <p:spPr>
          <a:xfrm>
            <a:off x="533400" y="152400"/>
            <a:ext cx="8610600" cy="105529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dirty="0" smtClean="0">
                <a:solidFill>
                  <a:prstClr val="black"/>
                </a:solidFill>
              </a:rPr>
              <a:t>For prediction, measure</a:t>
            </a:r>
            <a:r>
              <a:rPr lang="en-US" b="1" dirty="0" smtClean="0">
                <a:solidFill>
                  <a:prstClr val="black"/>
                </a:solidFill>
              </a:rPr>
              <a:t> extrapolation</a:t>
            </a:r>
            <a:r>
              <a:rPr lang="en-US" dirty="0" smtClean="0">
                <a:solidFill>
                  <a:prstClr val="black"/>
                </a:solidFill>
              </a:rPr>
              <a:t> fidelity:</a:t>
            </a:r>
          </a:p>
        </p:txBody>
      </p:sp>
    </p:spTree>
    <p:extLst>
      <p:ext uri="{BB962C8B-B14F-4D97-AF65-F5344CB8AC3E}">
        <p14:creationId xmlns:p14="http://schemas.microsoft.com/office/powerpoint/2010/main" val="6399900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544" y="516358"/>
            <a:ext cx="8653858" cy="842723"/>
          </a:xfrm>
        </p:spPr>
        <p:txBody>
          <a:bodyPr>
            <a:normAutofit fontScale="90000"/>
          </a:bodyPr>
          <a:lstStyle/>
          <a:p>
            <a:pPr algn="l"/>
            <a:r>
              <a:rPr lang="en-US" dirty="0" smtClean="0"/>
              <a:t>Scaling </a:t>
            </a:r>
            <a:r>
              <a:rPr lang="en-US" dirty="0" err="1" smtClean="0"/>
              <a:t>redux</a:t>
            </a:r>
            <a:r>
              <a:rPr lang="en-US" dirty="0" smtClean="0"/>
              <a:t>: minimum “pearls per axis”</a:t>
            </a:r>
            <a:br>
              <a:rPr lang="en-US" dirty="0" smtClean="0"/>
            </a:br>
            <a:r>
              <a:rPr lang="en-US" sz="3100" dirty="0" smtClean="0"/>
              <a:t>….now </a:t>
            </a:r>
            <a:r>
              <a:rPr lang="en-US" sz="3100" i="1" dirty="0" smtClean="0"/>
              <a:t>curved saddle </a:t>
            </a:r>
            <a:r>
              <a:rPr lang="en-US" sz="3100" dirty="0" smtClean="0"/>
              <a:t>(not plane) for continuous </a:t>
            </a:r>
            <a:r>
              <a:rPr lang="en-US" sz="3100" i="1" dirty="0" smtClean="0"/>
              <a:t>derivative</a:t>
            </a:r>
            <a:r>
              <a:rPr lang="en-US" dirty="0" smtClean="0"/>
              <a:t/>
            </a:r>
            <a:br>
              <a:rPr lang="en-US" dirty="0" smtClean="0"/>
            </a:br>
            <a:endParaRPr lang="en-US" dirty="0"/>
          </a:p>
        </p:txBody>
      </p:sp>
      <p:sp>
        <p:nvSpPr>
          <p:cNvPr id="4" name="Cube 3"/>
          <p:cNvSpPr/>
          <p:nvPr/>
        </p:nvSpPr>
        <p:spPr>
          <a:xfrm>
            <a:off x="417180" y="1314631"/>
            <a:ext cx="2893219" cy="2514600"/>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5" name="Straight Arrow Connector 4"/>
          <p:cNvCxnSpPr/>
          <p:nvPr/>
        </p:nvCxnSpPr>
        <p:spPr>
          <a:xfrm>
            <a:off x="1692684" y="1438455"/>
            <a:ext cx="26811" cy="2207418"/>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1389382" y="1433693"/>
            <a:ext cx="608103" cy="2395538"/>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549685" y="2705280"/>
            <a:ext cx="2590796" cy="14289"/>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811634" y="1764686"/>
            <a:ext cx="1762101" cy="1881187"/>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273585" y="1438455"/>
            <a:ext cx="723900" cy="2207418"/>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49685" y="2216106"/>
            <a:ext cx="2286000" cy="972964"/>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1719495" y="2560024"/>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11"/>
          <p:cNvSpPr/>
          <p:nvPr/>
        </p:nvSpPr>
        <p:spPr>
          <a:xfrm rot="4308253">
            <a:off x="1448577" y="2963477"/>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Oval 12"/>
          <p:cNvSpPr/>
          <p:nvPr/>
        </p:nvSpPr>
        <p:spPr>
          <a:xfrm rot="1403332">
            <a:off x="927100" y="2367824"/>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Oval 13"/>
          <p:cNvSpPr/>
          <p:nvPr/>
        </p:nvSpPr>
        <p:spPr>
          <a:xfrm rot="18621135">
            <a:off x="1582272" y="2240308"/>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Oval 14"/>
          <p:cNvSpPr/>
          <p:nvPr/>
        </p:nvSpPr>
        <p:spPr>
          <a:xfrm rot="17140323">
            <a:off x="1162100" y="2931796"/>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Oval 15"/>
          <p:cNvSpPr/>
          <p:nvPr/>
        </p:nvSpPr>
        <p:spPr>
          <a:xfrm rot="16200000">
            <a:off x="1268330" y="2103992"/>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7" name="Straight Arrow Connector 16"/>
          <p:cNvCxnSpPr/>
          <p:nvPr/>
        </p:nvCxnSpPr>
        <p:spPr>
          <a:xfrm flipH="1">
            <a:off x="4267200" y="1370465"/>
            <a:ext cx="2881744" cy="3353935"/>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rot="18621135">
            <a:off x="4367473" y="2189170"/>
            <a:ext cx="2876020" cy="1579583"/>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4" name="TextBox 23"/>
          <p:cNvSpPr txBox="1"/>
          <p:nvPr/>
        </p:nvSpPr>
        <p:spPr>
          <a:xfrm>
            <a:off x="2288880" y="4724400"/>
            <a:ext cx="6016920" cy="1631216"/>
          </a:xfrm>
          <a:prstGeom prst="rect">
            <a:avLst/>
          </a:prstGeom>
          <a:noFill/>
        </p:spPr>
        <p:txBody>
          <a:bodyPr wrap="square" rtlCol="0">
            <a:spAutoFit/>
          </a:bodyPr>
          <a:lstStyle/>
          <a:p>
            <a:pPr marL="285750" indent="-285750">
              <a:buFont typeface="Arial" pitchFamily="34" charset="0"/>
              <a:buChar char="•"/>
            </a:pPr>
            <a:r>
              <a:rPr lang="en-US" sz="2400" dirty="0" smtClean="0">
                <a:solidFill>
                  <a:prstClr val="black"/>
                </a:solidFill>
              </a:rPr>
              <a:t>(</a:t>
            </a:r>
            <a:r>
              <a:rPr lang="en-US" sz="2400" i="1" dirty="0" smtClean="0">
                <a:solidFill>
                  <a:prstClr val="black"/>
                </a:solidFill>
              </a:rPr>
              <a:t>low-D + 3</a:t>
            </a:r>
            <a:r>
              <a:rPr lang="en-US" sz="2400" dirty="0" smtClean="0">
                <a:solidFill>
                  <a:prstClr val="black"/>
                </a:solidFill>
              </a:rPr>
              <a:t>) points define local saddle</a:t>
            </a:r>
          </a:p>
          <a:p>
            <a:pPr marL="285750" indent="-285750">
              <a:buFont typeface="Arial" pitchFamily="34" charset="0"/>
              <a:buChar char="•"/>
            </a:pPr>
            <a:r>
              <a:rPr lang="en-US" sz="2400" dirty="0" smtClean="0">
                <a:solidFill>
                  <a:prstClr val="black"/>
                </a:solidFill>
              </a:rPr>
              <a:t># axes = {25, 64, 121}</a:t>
            </a:r>
          </a:p>
          <a:p>
            <a:pPr marL="285750" indent="-285750">
              <a:buFont typeface="Arial" pitchFamily="34" charset="0"/>
              <a:buChar char="•"/>
            </a:pPr>
            <a:endParaRPr lang="en-US" sz="2400" dirty="0">
              <a:solidFill>
                <a:prstClr val="black"/>
              </a:solidFill>
            </a:endParaRPr>
          </a:p>
          <a:p>
            <a:pPr marL="285750" indent="-285750">
              <a:buFont typeface="Arial" pitchFamily="34" charset="0"/>
              <a:buChar char="•"/>
            </a:pPr>
            <a:r>
              <a:rPr lang="en-US" sz="2800" b="1" dirty="0" smtClean="0">
                <a:solidFill>
                  <a:prstClr val="black"/>
                </a:solidFill>
              </a:rPr>
              <a:t>Min # pearls = (</a:t>
            </a:r>
            <a:r>
              <a:rPr lang="en-US" sz="2800" b="1" i="1" dirty="0" smtClean="0">
                <a:solidFill>
                  <a:prstClr val="black"/>
                </a:solidFill>
              </a:rPr>
              <a:t>low-D + 3 </a:t>
            </a:r>
            <a:r>
              <a:rPr lang="en-US" sz="2800" b="1" dirty="0" smtClean="0">
                <a:solidFill>
                  <a:prstClr val="black"/>
                </a:solidFill>
              </a:rPr>
              <a:t>) X (#axes)</a:t>
            </a:r>
            <a:endParaRPr lang="en-US" sz="2800" b="1" dirty="0">
              <a:solidFill>
                <a:prstClr val="black"/>
              </a:solidFill>
            </a:endParaRPr>
          </a:p>
        </p:txBody>
      </p:sp>
      <p:sp>
        <p:nvSpPr>
          <p:cNvPr id="34" name="Freeform 33"/>
          <p:cNvSpPr/>
          <p:nvPr/>
        </p:nvSpPr>
        <p:spPr>
          <a:xfrm>
            <a:off x="5805482" y="1813064"/>
            <a:ext cx="1266115" cy="999307"/>
          </a:xfrm>
          <a:custGeom>
            <a:avLst/>
            <a:gdLst>
              <a:gd name="connsiteX0" fmla="*/ 0 w 1233054"/>
              <a:gd name="connsiteY0" fmla="*/ 41563 h 1080654"/>
              <a:gd name="connsiteX1" fmla="*/ 0 w 1233054"/>
              <a:gd name="connsiteY1" fmla="*/ 41563 h 1080654"/>
              <a:gd name="connsiteX2" fmla="*/ 1233054 w 1233054"/>
              <a:gd name="connsiteY2" fmla="*/ 0 h 1080654"/>
              <a:gd name="connsiteX3" fmla="*/ 678872 w 1233054"/>
              <a:gd name="connsiteY3" fmla="*/ 1080654 h 1080654"/>
              <a:gd name="connsiteX4" fmla="*/ 83127 w 1233054"/>
              <a:gd name="connsiteY4" fmla="*/ 83127 h 1080654"/>
              <a:gd name="connsiteX0" fmla="*/ 0 w 1233054"/>
              <a:gd name="connsiteY0" fmla="*/ 41563 h 845126"/>
              <a:gd name="connsiteX1" fmla="*/ 0 w 1233054"/>
              <a:gd name="connsiteY1" fmla="*/ 41563 h 845126"/>
              <a:gd name="connsiteX2" fmla="*/ 1233054 w 1233054"/>
              <a:gd name="connsiteY2" fmla="*/ 0 h 845126"/>
              <a:gd name="connsiteX3" fmla="*/ 304799 w 1233054"/>
              <a:gd name="connsiteY3" fmla="*/ 845126 h 845126"/>
              <a:gd name="connsiteX4" fmla="*/ 83127 w 1233054"/>
              <a:gd name="connsiteY4" fmla="*/ 83127 h 845126"/>
              <a:gd name="connsiteX0" fmla="*/ 0 w 1066800"/>
              <a:gd name="connsiteY0" fmla="*/ 0 h 803563"/>
              <a:gd name="connsiteX1" fmla="*/ 0 w 1066800"/>
              <a:gd name="connsiteY1" fmla="*/ 0 h 803563"/>
              <a:gd name="connsiteX2" fmla="*/ 1066800 w 1066800"/>
              <a:gd name="connsiteY2" fmla="*/ 471055 h 803563"/>
              <a:gd name="connsiteX3" fmla="*/ 304799 w 1066800"/>
              <a:gd name="connsiteY3" fmla="*/ 803563 h 803563"/>
              <a:gd name="connsiteX4" fmla="*/ 83127 w 1066800"/>
              <a:gd name="connsiteY4" fmla="*/ 41564 h 803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6800" h="803563">
                <a:moveTo>
                  <a:pt x="0" y="0"/>
                </a:moveTo>
                <a:lnTo>
                  <a:pt x="0" y="0"/>
                </a:lnTo>
                <a:lnTo>
                  <a:pt x="1066800" y="471055"/>
                </a:lnTo>
                <a:lnTo>
                  <a:pt x="304799" y="803563"/>
                </a:lnTo>
                <a:lnTo>
                  <a:pt x="83127" y="41564"/>
                </a:lnTo>
              </a:path>
            </a:pathLst>
          </a:custGeom>
          <a:solidFill>
            <a:srgbClr val="FF0000">
              <a:alpha val="48000"/>
            </a:srgbClr>
          </a:solidFill>
          <a:ln>
            <a:solidFill>
              <a:srgbClr val="FF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 name="Freeform 2"/>
          <p:cNvSpPr/>
          <p:nvPr/>
        </p:nvSpPr>
        <p:spPr>
          <a:xfrm rot="1192914">
            <a:off x="5801148" y="2069160"/>
            <a:ext cx="1496291" cy="295257"/>
          </a:xfrm>
          <a:custGeom>
            <a:avLst/>
            <a:gdLst>
              <a:gd name="connsiteX0" fmla="*/ 0 w 1496291"/>
              <a:gd name="connsiteY0" fmla="*/ 0 h 433288"/>
              <a:gd name="connsiteX1" fmla="*/ 637309 w 1496291"/>
              <a:gd name="connsiteY1" fmla="*/ 429491 h 433288"/>
              <a:gd name="connsiteX2" fmla="*/ 1440873 w 1496291"/>
              <a:gd name="connsiteY2" fmla="*/ 221673 h 433288"/>
              <a:gd name="connsiteX3" fmla="*/ 1496291 w 1496291"/>
              <a:gd name="connsiteY3" fmla="*/ 207818 h 433288"/>
            </a:gdLst>
            <a:ahLst/>
            <a:cxnLst>
              <a:cxn ang="0">
                <a:pos x="connsiteX0" y="connsiteY0"/>
              </a:cxn>
              <a:cxn ang="0">
                <a:pos x="connsiteX1" y="connsiteY1"/>
              </a:cxn>
              <a:cxn ang="0">
                <a:pos x="connsiteX2" y="connsiteY2"/>
              </a:cxn>
              <a:cxn ang="0">
                <a:pos x="connsiteX3" y="connsiteY3"/>
              </a:cxn>
            </a:cxnLst>
            <a:rect l="l" t="t" r="r" b="b"/>
            <a:pathLst>
              <a:path w="1496291" h="433288">
                <a:moveTo>
                  <a:pt x="0" y="0"/>
                </a:moveTo>
                <a:cubicBezTo>
                  <a:pt x="198582" y="196273"/>
                  <a:pt x="397164" y="392546"/>
                  <a:pt x="637309" y="429491"/>
                </a:cubicBezTo>
                <a:cubicBezTo>
                  <a:pt x="877454" y="466436"/>
                  <a:pt x="1440873" y="221673"/>
                  <a:pt x="1440873" y="221673"/>
                </a:cubicBezTo>
                <a:lnTo>
                  <a:pt x="1496291" y="207818"/>
                </a:ln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Freeform 52"/>
          <p:cNvSpPr/>
          <p:nvPr/>
        </p:nvSpPr>
        <p:spPr>
          <a:xfrm rot="6908743">
            <a:off x="5916698" y="2278264"/>
            <a:ext cx="939302" cy="266468"/>
          </a:xfrm>
          <a:custGeom>
            <a:avLst/>
            <a:gdLst>
              <a:gd name="connsiteX0" fmla="*/ 0 w 1496291"/>
              <a:gd name="connsiteY0" fmla="*/ 0 h 433288"/>
              <a:gd name="connsiteX1" fmla="*/ 637309 w 1496291"/>
              <a:gd name="connsiteY1" fmla="*/ 429491 h 433288"/>
              <a:gd name="connsiteX2" fmla="*/ 1440873 w 1496291"/>
              <a:gd name="connsiteY2" fmla="*/ 221673 h 433288"/>
              <a:gd name="connsiteX3" fmla="*/ 1496291 w 1496291"/>
              <a:gd name="connsiteY3" fmla="*/ 207818 h 433288"/>
            </a:gdLst>
            <a:ahLst/>
            <a:cxnLst>
              <a:cxn ang="0">
                <a:pos x="connsiteX0" y="connsiteY0"/>
              </a:cxn>
              <a:cxn ang="0">
                <a:pos x="connsiteX1" y="connsiteY1"/>
              </a:cxn>
              <a:cxn ang="0">
                <a:pos x="connsiteX2" y="connsiteY2"/>
              </a:cxn>
              <a:cxn ang="0">
                <a:pos x="connsiteX3" y="connsiteY3"/>
              </a:cxn>
            </a:cxnLst>
            <a:rect l="l" t="t" r="r" b="b"/>
            <a:pathLst>
              <a:path w="1496291" h="433288">
                <a:moveTo>
                  <a:pt x="0" y="0"/>
                </a:moveTo>
                <a:cubicBezTo>
                  <a:pt x="198582" y="196273"/>
                  <a:pt x="397164" y="392546"/>
                  <a:pt x="637309" y="429491"/>
                </a:cubicBezTo>
                <a:cubicBezTo>
                  <a:pt x="877454" y="466436"/>
                  <a:pt x="1440873" y="221673"/>
                  <a:pt x="1440873" y="221673"/>
                </a:cubicBezTo>
                <a:lnTo>
                  <a:pt x="1496291" y="207818"/>
                </a:ln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Oval 50"/>
          <p:cNvSpPr/>
          <p:nvPr/>
        </p:nvSpPr>
        <p:spPr>
          <a:xfrm rot="4308253">
            <a:off x="6469442" y="1912755"/>
            <a:ext cx="233180" cy="205956"/>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2" name="Oval 51"/>
          <p:cNvSpPr/>
          <p:nvPr/>
        </p:nvSpPr>
        <p:spPr>
          <a:xfrm rot="4308253">
            <a:off x="6200971" y="2139345"/>
            <a:ext cx="233180" cy="205956"/>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Oval 20"/>
          <p:cNvSpPr/>
          <p:nvPr/>
        </p:nvSpPr>
        <p:spPr>
          <a:xfrm rot="4308253">
            <a:off x="5766238" y="1734230"/>
            <a:ext cx="233180" cy="205956"/>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Oval 21"/>
          <p:cNvSpPr/>
          <p:nvPr/>
        </p:nvSpPr>
        <p:spPr>
          <a:xfrm rot="4308253">
            <a:off x="6034709" y="2679688"/>
            <a:ext cx="233180" cy="205956"/>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3" name="Oval 22"/>
          <p:cNvSpPr/>
          <p:nvPr/>
        </p:nvSpPr>
        <p:spPr>
          <a:xfrm rot="4308253">
            <a:off x="7032353" y="2296872"/>
            <a:ext cx="233180" cy="205956"/>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165409">
            <a:off x="1379220" y="2988441"/>
            <a:ext cx="497262" cy="397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991" y="2290364"/>
            <a:ext cx="497262" cy="397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130574">
            <a:off x="1983541" y="2503842"/>
            <a:ext cx="497262" cy="397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57223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prstClr val="black"/>
                </a:solidFill>
              </a:rPr>
              <a:t>#pearls &gt; Min-pearls </a:t>
            </a:r>
            <a:r>
              <a:rPr lang="en-US" dirty="0">
                <a:solidFill>
                  <a:prstClr val="black"/>
                </a:solidFill>
                <a:sym typeface="Wingdings" pitchFamily="2" charset="2"/>
              </a:rPr>
              <a:t> good reconstruction</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53184" y="1773777"/>
            <a:ext cx="5437632" cy="4178808"/>
          </a:xfrm>
        </p:spPr>
      </p:pic>
      <p:sp>
        <p:nvSpPr>
          <p:cNvPr id="5" name="Oval 4"/>
          <p:cNvSpPr/>
          <p:nvPr/>
        </p:nvSpPr>
        <p:spPr>
          <a:xfrm>
            <a:off x="1915391" y="2199407"/>
            <a:ext cx="762000" cy="381000"/>
          </a:xfrm>
          <a:prstGeom prst="ellipse">
            <a:avLst/>
          </a:prstGeom>
          <a:solidFill>
            <a:srgbClr val="FF0000">
              <a:alpha val="17000"/>
            </a:srgbClr>
          </a:solid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.97</a:t>
            </a:r>
            <a:endParaRPr lang="en-US" dirty="0">
              <a:solidFill>
                <a:schemeClr val="tx1"/>
              </a:solidFill>
            </a:endParaRPr>
          </a:p>
        </p:txBody>
      </p:sp>
      <p:cxnSp>
        <p:nvCxnSpPr>
          <p:cNvPr id="6" name="Straight Arrow Connector 5"/>
          <p:cNvCxnSpPr>
            <a:stCxn id="5" idx="6"/>
          </p:cNvCxnSpPr>
          <p:nvPr/>
        </p:nvCxnSpPr>
        <p:spPr>
          <a:xfrm>
            <a:off x="2677391" y="2389907"/>
            <a:ext cx="1905000" cy="0"/>
          </a:xfrm>
          <a:prstGeom prst="straightConnector1">
            <a:avLst/>
          </a:prstGeom>
          <a:ln w="254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4619381" y="5349906"/>
            <a:ext cx="762000" cy="381000"/>
          </a:xfrm>
          <a:prstGeom prst="ellipse">
            <a:avLst/>
          </a:prstGeom>
          <a:solidFill>
            <a:srgbClr val="FF0000">
              <a:alpha val="17000"/>
            </a:srgbClr>
          </a:solid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1.0</a:t>
            </a:r>
            <a:endParaRPr lang="en-US" dirty="0">
              <a:solidFill>
                <a:schemeClr val="tx1"/>
              </a:solidFill>
            </a:endParaRPr>
          </a:p>
        </p:txBody>
      </p:sp>
    </p:spTree>
    <p:extLst>
      <p:ext uri="{BB962C8B-B14F-4D97-AF65-F5344CB8AC3E}">
        <p14:creationId xmlns:p14="http://schemas.microsoft.com/office/powerpoint/2010/main" val="29178093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228600" y="685800"/>
            <a:ext cx="9067800" cy="2110582"/>
          </a:xfrm>
        </p:spPr>
        <p:txBody>
          <a:bodyPr>
            <a:normAutofit/>
          </a:bodyPr>
          <a:lstStyle/>
          <a:p>
            <a:r>
              <a:rPr lang="en-US" sz="3600" dirty="0" smtClean="0"/>
              <a:t>Discover/interpolate/extrapolate </a:t>
            </a:r>
            <a:r>
              <a:rPr lang="en-US" sz="3600" b="1" i="1" dirty="0" smtClean="0"/>
              <a:t>manifold</a:t>
            </a:r>
          </a:p>
          <a:p>
            <a:r>
              <a:rPr lang="en-US" sz="3600" dirty="0" smtClean="0"/>
              <a:t>Discover/predict </a:t>
            </a:r>
            <a:r>
              <a:rPr lang="en-US" sz="3600" b="1" i="1" dirty="0" smtClean="0"/>
              <a:t>temporal evolution</a:t>
            </a:r>
          </a:p>
          <a:p>
            <a:r>
              <a:rPr lang="en-US" sz="3600" dirty="0" smtClean="0"/>
              <a:t>Generalize across speeds</a:t>
            </a:r>
            <a:endParaRPr lang="en-US" sz="3600" dirty="0"/>
          </a:p>
        </p:txBody>
      </p:sp>
      <p:pic>
        <p:nvPicPr>
          <p:cNvPr id="8194" name="Picture 2" descr="C:\Program Files\Microsoft Office\MEDIA\OFFICE14\Bullets\BD21301_.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762000"/>
            <a:ext cx="442913" cy="4429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8600" y="1524000"/>
            <a:ext cx="408277" cy="381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28599" y="2234045"/>
            <a:ext cx="408277" cy="381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96884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258792" y="-10996"/>
            <a:ext cx="9067800" cy="6629400"/>
          </a:xfrm>
        </p:spPr>
        <p:txBody>
          <a:bodyPr>
            <a:normAutofit/>
          </a:bodyPr>
          <a:lstStyle/>
          <a:p>
            <a:pPr marL="0" indent="0" algn="ctr">
              <a:buNone/>
            </a:pPr>
            <a:r>
              <a:rPr lang="en-US" dirty="0" smtClean="0"/>
              <a:t>Local “motion” extrapolation needs </a:t>
            </a:r>
            <a:r>
              <a:rPr lang="en-US" dirty="0" err="1" smtClean="0"/>
              <a:t>state+</a:t>
            </a:r>
            <a:r>
              <a:rPr lang="en-US" b="1" i="1" dirty="0" err="1" smtClean="0"/>
              <a:t>direction</a:t>
            </a:r>
            <a:endParaRPr lang="en-US" b="1" i="1" dirty="0"/>
          </a:p>
          <a:p>
            <a:pPr marL="0" indent="0">
              <a:buNone/>
            </a:pPr>
            <a:endParaRPr lang="en-US" i="1" dirty="0"/>
          </a:p>
          <a:p>
            <a:pPr marL="0" indent="0">
              <a:buNone/>
            </a:pPr>
            <a:r>
              <a:rPr lang="en-US" i="1" dirty="0" smtClean="0"/>
              <a:t>Bi-linear  “</a:t>
            </a:r>
            <a:r>
              <a:rPr lang="en-US" i="1" dirty="0" err="1" smtClean="0"/>
              <a:t>Reichart</a:t>
            </a:r>
            <a:r>
              <a:rPr lang="en-US" i="1" dirty="0" smtClean="0"/>
              <a:t> detector” </a:t>
            </a:r>
            <a:r>
              <a:rPr lang="en-US" b="1" i="1" dirty="0" smtClean="0"/>
              <a:t>A x B </a:t>
            </a:r>
            <a:r>
              <a:rPr lang="en-US" b="1" i="1" dirty="0" smtClean="0">
                <a:sym typeface="Wingdings" pitchFamily="2" charset="2"/>
              </a:rPr>
              <a:t> D</a:t>
            </a:r>
            <a:endParaRPr lang="en-US" b="1" i="1" dirty="0" smtClean="0"/>
          </a:p>
          <a:p>
            <a:pPr marL="0" indent="0">
              <a:buNone/>
            </a:pPr>
            <a:endParaRPr lang="en-US" b="1" i="1" dirty="0"/>
          </a:p>
          <a:p>
            <a:pPr marL="0" indent="0">
              <a:buNone/>
            </a:pPr>
            <a:endParaRPr lang="en-US" b="1" i="1" dirty="0" smtClean="0"/>
          </a:p>
          <a:p>
            <a:pPr marL="0" indent="0">
              <a:buNone/>
            </a:pPr>
            <a:endParaRPr lang="en-US" b="1" i="1" dirty="0"/>
          </a:p>
          <a:p>
            <a:pPr marL="0" indent="0">
              <a:buNone/>
            </a:pPr>
            <a:endParaRPr lang="en-US" b="1" i="1" dirty="0" smtClean="0"/>
          </a:p>
          <a:p>
            <a:pPr marL="0" indent="0">
              <a:buNone/>
            </a:pPr>
            <a:r>
              <a:rPr lang="en-US" i="1" dirty="0" smtClean="0"/>
              <a:t>Now: </a:t>
            </a:r>
            <a:r>
              <a:rPr lang="en-US" b="1" i="1" dirty="0" err="1" smtClean="0"/>
              <a:t>tril</a:t>
            </a:r>
            <a:r>
              <a:rPr lang="en-US" b="1" i="1" dirty="0" smtClean="0"/>
              <a:t>-linear </a:t>
            </a:r>
            <a:r>
              <a:rPr lang="en-US" i="1" dirty="0" smtClean="0"/>
              <a:t>mapping </a:t>
            </a:r>
            <a:r>
              <a:rPr lang="en-US" b="1" i="1" dirty="0" smtClean="0"/>
              <a:t>A x B x C </a:t>
            </a:r>
            <a:r>
              <a:rPr lang="en-US" b="1" i="1" dirty="0" smtClean="0">
                <a:sym typeface="Wingdings" pitchFamily="2" charset="2"/>
              </a:rPr>
              <a:t> D</a:t>
            </a:r>
            <a:endParaRPr lang="en-US" b="1" i="1" dirty="0"/>
          </a:p>
        </p:txBody>
      </p:sp>
      <p:sp>
        <p:nvSpPr>
          <p:cNvPr id="4" name="Oval 3"/>
          <p:cNvSpPr/>
          <p:nvPr/>
        </p:nvSpPr>
        <p:spPr>
          <a:xfrm>
            <a:off x="5501110" y="1343891"/>
            <a:ext cx="304800" cy="304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5049540" y="1621211"/>
            <a:ext cx="2956515" cy="2131549"/>
            <a:chOff x="4419600" y="2532199"/>
            <a:chExt cx="2956515" cy="2131549"/>
          </a:xfrm>
        </p:grpSpPr>
        <p:grpSp>
          <p:nvGrpSpPr>
            <p:cNvPr id="14" name="Group 13"/>
            <p:cNvGrpSpPr/>
            <p:nvPr/>
          </p:nvGrpSpPr>
          <p:grpSpPr>
            <a:xfrm>
              <a:off x="4419600" y="2895600"/>
              <a:ext cx="1676400" cy="1753211"/>
              <a:chOff x="4419600" y="2895600"/>
              <a:chExt cx="1676400" cy="1753211"/>
            </a:xfrm>
          </p:grpSpPr>
          <p:sp>
            <p:nvSpPr>
              <p:cNvPr id="6" name="Oval 5"/>
              <p:cNvSpPr/>
              <p:nvPr/>
            </p:nvSpPr>
            <p:spPr>
              <a:xfrm>
                <a:off x="5105400" y="3429000"/>
                <a:ext cx="304800" cy="3048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791200" y="2895600"/>
                <a:ext cx="304800" cy="304800"/>
              </a:xfrm>
              <a:prstGeom prst="ellipse">
                <a:avLst/>
              </a:prstGeom>
              <a:solidFill>
                <a:srgbClr val="7030A0">
                  <a:alpha val="50000"/>
                </a:srgbClr>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419600" y="4034746"/>
                <a:ext cx="304800" cy="3048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a:stCxn id="8" idx="7"/>
                <a:endCxn id="6" idx="3"/>
              </p:cNvCxnSpPr>
              <p:nvPr/>
            </p:nvCxnSpPr>
            <p:spPr>
              <a:xfrm flipV="1">
                <a:off x="4679763" y="3689163"/>
                <a:ext cx="470274" cy="390220"/>
              </a:xfrm>
              <a:prstGeom prst="straightConnector1">
                <a:avLst/>
              </a:prstGeom>
              <a:ln w="38100">
                <a:solidFill>
                  <a:srgbClr val="7030A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endCxn id="7" idx="3"/>
              </p:cNvCxnSpPr>
              <p:nvPr/>
            </p:nvCxnSpPr>
            <p:spPr>
              <a:xfrm flipV="1">
                <a:off x="5365563" y="3155763"/>
                <a:ext cx="470274" cy="356365"/>
              </a:xfrm>
              <a:prstGeom prst="straightConnector1">
                <a:avLst/>
              </a:prstGeom>
              <a:ln w="38100">
                <a:solidFill>
                  <a:srgbClr val="7030A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496798" y="4187146"/>
                <a:ext cx="1522003" cy="461665"/>
              </a:xfrm>
              <a:prstGeom prst="rect">
                <a:avLst/>
              </a:prstGeom>
              <a:noFill/>
            </p:spPr>
            <p:txBody>
              <a:bodyPr wrap="square" rtlCol="0">
                <a:spAutoFit/>
              </a:bodyPr>
              <a:lstStyle/>
              <a:p>
                <a:r>
                  <a:rPr lang="en-US" sz="2400" b="1" dirty="0" smtClean="0"/>
                  <a:t>A’</a:t>
                </a:r>
                <a:endParaRPr lang="en-US" sz="2400" b="1" dirty="0"/>
              </a:p>
            </p:txBody>
          </p:sp>
          <p:sp>
            <p:nvSpPr>
              <p:cNvPr id="16" name="TextBox 15"/>
              <p:cNvSpPr txBox="1"/>
              <p:nvPr/>
            </p:nvSpPr>
            <p:spPr>
              <a:xfrm>
                <a:off x="5216921" y="3631329"/>
                <a:ext cx="420183" cy="461665"/>
              </a:xfrm>
              <a:prstGeom prst="rect">
                <a:avLst/>
              </a:prstGeom>
              <a:noFill/>
            </p:spPr>
            <p:txBody>
              <a:bodyPr wrap="square" rtlCol="0">
                <a:spAutoFit/>
              </a:bodyPr>
              <a:lstStyle/>
              <a:p>
                <a:r>
                  <a:rPr lang="en-US" sz="2400" b="1" dirty="0" smtClean="0"/>
                  <a:t>B</a:t>
                </a:r>
                <a:endParaRPr lang="en-US" sz="2400" b="1" dirty="0"/>
              </a:p>
            </p:txBody>
          </p:sp>
        </p:grpSp>
        <p:grpSp>
          <p:nvGrpSpPr>
            <p:cNvPr id="18" name="Group 17"/>
            <p:cNvGrpSpPr/>
            <p:nvPr/>
          </p:nvGrpSpPr>
          <p:grpSpPr>
            <a:xfrm rot="4290452">
              <a:off x="4910398" y="2198032"/>
              <a:ext cx="2131549" cy="2799884"/>
              <a:chOff x="4419600" y="1539662"/>
              <a:chExt cx="2131549" cy="2799884"/>
            </a:xfrm>
          </p:grpSpPr>
          <p:sp>
            <p:nvSpPr>
              <p:cNvPr id="19" name="Oval 18"/>
              <p:cNvSpPr/>
              <p:nvPr/>
            </p:nvSpPr>
            <p:spPr>
              <a:xfrm>
                <a:off x="5105400" y="3429000"/>
                <a:ext cx="304800" cy="3048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791200" y="2895600"/>
                <a:ext cx="304800" cy="304800"/>
              </a:xfrm>
              <a:prstGeom prst="ellipse">
                <a:avLst/>
              </a:prstGeom>
              <a:solidFill>
                <a:schemeClr val="accent1">
                  <a:lumMod val="60000"/>
                  <a:lumOff val="40000"/>
                </a:schemeClr>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4419600" y="4034746"/>
                <a:ext cx="304800" cy="3048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p:cNvCxnSpPr>
                <a:stCxn id="21" idx="7"/>
                <a:endCxn id="19" idx="3"/>
              </p:cNvCxnSpPr>
              <p:nvPr/>
            </p:nvCxnSpPr>
            <p:spPr>
              <a:xfrm flipV="1">
                <a:off x="4679763" y="3689163"/>
                <a:ext cx="470274" cy="390220"/>
              </a:xfrm>
              <a:prstGeom prst="straightConnector1">
                <a:avLst/>
              </a:prstGeom>
              <a:ln w="38100">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20" idx="3"/>
              </p:cNvCxnSpPr>
              <p:nvPr/>
            </p:nvCxnSpPr>
            <p:spPr>
              <a:xfrm flipV="1">
                <a:off x="5365563" y="3155763"/>
                <a:ext cx="470274" cy="356365"/>
              </a:xfrm>
              <a:prstGeom prst="straightConnector1">
                <a:avLst/>
              </a:prstGeom>
              <a:ln w="38100">
                <a:prstDash val="sysDash"/>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rot="17309548">
                <a:off x="5559315" y="2069831"/>
                <a:ext cx="1522003" cy="461665"/>
              </a:xfrm>
              <a:prstGeom prst="rect">
                <a:avLst/>
              </a:prstGeom>
              <a:noFill/>
            </p:spPr>
            <p:txBody>
              <a:bodyPr wrap="square" rtlCol="0">
                <a:spAutoFit/>
              </a:bodyPr>
              <a:lstStyle/>
              <a:p>
                <a:r>
                  <a:rPr lang="en-US" sz="2400" b="1" dirty="0" smtClean="0"/>
                  <a:t>D</a:t>
                </a:r>
                <a:endParaRPr lang="en-US" sz="2400" b="1" dirty="0"/>
              </a:p>
            </p:txBody>
          </p:sp>
          <p:sp>
            <p:nvSpPr>
              <p:cNvPr id="25" name="TextBox 24"/>
              <p:cNvSpPr txBox="1"/>
              <p:nvPr/>
            </p:nvSpPr>
            <p:spPr>
              <a:xfrm rot="17309548">
                <a:off x="5337854" y="3653440"/>
                <a:ext cx="420183" cy="461665"/>
              </a:xfrm>
              <a:prstGeom prst="rect">
                <a:avLst/>
              </a:prstGeom>
              <a:noFill/>
            </p:spPr>
            <p:txBody>
              <a:bodyPr wrap="square" rtlCol="0">
                <a:spAutoFit/>
              </a:bodyPr>
              <a:lstStyle/>
              <a:p>
                <a:endParaRPr lang="en-US" sz="2400" b="1" dirty="0"/>
              </a:p>
            </p:txBody>
          </p:sp>
        </p:grpSp>
      </p:grpSp>
      <p:sp>
        <p:nvSpPr>
          <p:cNvPr id="44" name="Oval 43"/>
          <p:cNvSpPr/>
          <p:nvPr/>
        </p:nvSpPr>
        <p:spPr>
          <a:xfrm>
            <a:off x="5450676" y="4286788"/>
            <a:ext cx="304800" cy="304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4788013" y="4278403"/>
            <a:ext cx="304800" cy="304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4854562" y="2268814"/>
            <a:ext cx="533400" cy="461665"/>
          </a:xfrm>
          <a:prstGeom prst="rect">
            <a:avLst/>
          </a:prstGeom>
          <a:noFill/>
        </p:spPr>
        <p:txBody>
          <a:bodyPr wrap="square" rtlCol="0">
            <a:spAutoFit/>
          </a:bodyPr>
          <a:lstStyle/>
          <a:p>
            <a:r>
              <a:rPr lang="en-US" sz="2400" b="1" dirty="0" smtClean="0"/>
              <a:t>A</a:t>
            </a:r>
            <a:endParaRPr lang="en-US" sz="2400" b="1" dirty="0"/>
          </a:p>
        </p:txBody>
      </p:sp>
      <p:sp>
        <p:nvSpPr>
          <p:cNvPr id="58" name="Oval 57"/>
          <p:cNvSpPr/>
          <p:nvPr/>
        </p:nvSpPr>
        <p:spPr>
          <a:xfrm>
            <a:off x="7416123" y="4528560"/>
            <a:ext cx="304800" cy="304800"/>
          </a:xfrm>
          <a:prstGeom prst="ellipse">
            <a:avLst/>
          </a:prstGeom>
          <a:solidFill>
            <a:schemeClr val="bg2">
              <a:lumMod val="75000"/>
            </a:schemeClr>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Arrow Connector 59"/>
          <p:cNvCxnSpPr>
            <a:endCxn id="64" idx="3"/>
          </p:cNvCxnSpPr>
          <p:nvPr/>
        </p:nvCxnSpPr>
        <p:spPr>
          <a:xfrm flipV="1">
            <a:off x="6290439" y="5339312"/>
            <a:ext cx="476897" cy="319639"/>
          </a:xfrm>
          <a:prstGeom prst="straightConnector1">
            <a:avLst/>
          </a:prstGeom>
          <a:ln w="38100">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endCxn id="58" idx="3"/>
          </p:cNvCxnSpPr>
          <p:nvPr/>
        </p:nvCxnSpPr>
        <p:spPr>
          <a:xfrm flipV="1">
            <a:off x="6990486" y="4788723"/>
            <a:ext cx="470274" cy="356365"/>
          </a:xfrm>
          <a:prstGeom prst="straightConnector1">
            <a:avLst/>
          </a:prstGeom>
          <a:ln w="38100">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5623174" y="5330402"/>
            <a:ext cx="451599" cy="461665"/>
          </a:xfrm>
          <a:prstGeom prst="rect">
            <a:avLst/>
          </a:prstGeom>
          <a:noFill/>
        </p:spPr>
        <p:txBody>
          <a:bodyPr wrap="square" rtlCol="0">
            <a:spAutoFit/>
          </a:bodyPr>
          <a:lstStyle/>
          <a:p>
            <a:r>
              <a:rPr lang="en-US" sz="2400" b="1" dirty="0"/>
              <a:t>B</a:t>
            </a:r>
          </a:p>
        </p:txBody>
      </p:sp>
      <p:sp>
        <p:nvSpPr>
          <p:cNvPr id="63" name="TextBox 62"/>
          <p:cNvSpPr txBox="1"/>
          <p:nvPr/>
        </p:nvSpPr>
        <p:spPr>
          <a:xfrm>
            <a:off x="6416468" y="4900071"/>
            <a:ext cx="420183" cy="461665"/>
          </a:xfrm>
          <a:prstGeom prst="rect">
            <a:avLst/>
          </a:prstGeom>
          <a:noFill/>
        </p:spPr>
        <p:txBody>
          <a:bodyPr wrap="square" rtlCol="0">
            <a:spAutoFit/>
          </a:bodyPr>
          <a:lstStyle/>
          <a:p>
            <a:r>
              <a:rPr lang="en-US" sz="2400" b="1" dirty="0" smtClean="0"/>
              <a:t>C</a:t>
            </a:r>
            <a:endParaRPr lang="en-US" sz="2400" b="1" dirty="0"/>
          </a:p>
        </p:txBody>
      </p:sp>
      <p:cxnSp>
        <p:nvCxnSpPr>
          <p:cNvPr id="65" name="Straight Arrow Connector 64"/>
          <p:cNvCxnSpPr>
            <a:endCxn id="59" idx="3"/>
          </p:cNvCxnSpPr>
          <p:nvPr/>
        </p:nvCxnSpPr>
        <p:spPr>
          <a:xfrm flipV="1">
            <a:off x="5501110" y="5866251"/>
            <a:ext cx="512848" cy="264259"/>
          </a:xfrm>
          <a:prstGeom prst="straightConnector1">
            <a:avLst/>
          </a:prstGeom>
          <a:ln w="38100">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7027499" y="4371695"/>
            <a:ext cx="506523" cy="461665"/>
          </a:xfrm>
          <a:prstGeom prst="rect">
            <a:avLst/>
          </a:prstGeom>
          <a:noFill/>
        </p:spPr>
        <p:txBody>
          <a:bodyPr wrap="square" rtlCol="0">
            <a:spAutoFit/>
          </a:bodyPr>
          <a:lstStyle/>
          <a:p>
            <a:r>
              <a:rPr lang="en-US" sz="2400" b="1" dirty="0" smtClean="0"/>
              <a:t>D</a:t>
            </a:r>
            <a:endParaRPr lang="en-US" sz="2400" b="1" dirty="0"/>
          </a:p>
        </p:txBody>
      </p:sp>
      <p:sp>
        <p:nvSpPr>
          <p:cNvPr id="57" name="Oval 56"/>
          <p:cNvSpPr/>
          <p:nvPr/>
        </p:nvSpPr>
        <p:spPr>
          <a:xfrm>
            <a:off x="5180990" y="6070648"/>
            <a:ext cx="304800" cy="3048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5969321" y="5606088"/>
            <a:ext cx="304800" cy="3048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6722699" y="5079149"/>
            <a:ext cx="304800" cy="3048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p:cNvSpPr txBox="1"/>
          <p:nvPr/>
        </p:nvSpPr>
        <p:spPr>
          <a:xfrm>
            <a:off x="5026734" y="5741613"/>
            <a:ext cx="496228" cy="461665"/>
          </a:xfrm>
          <a:prstGeom prst="rect">
            <a:avLst/>
          </a:prstGeom>
          <a:noFill/>
        </p:spPr>
        <p:txBody>
          <a:bodyPr wrap="square" rtlCol="0">
            <a:spAutoFit/>
          </a:bodyPr>
          <a:lstStyle/>
          <a:p>
            <a:r>
              <a:rPr lang="en-US" sz="2400" b="1" dirty="0" smtClean="0"/>
              <a:t>A</a:t>
            </a:r>
            <a:endParaRPr lang="en-US" sz="2400" b="1" dirty="0"/>
          </a:p>
        </p:txBody>
      </p:sp>
      <p:sp>
        <p:nvSpPr>
          <p:cNvPr id="230" name="TextBox 229"/>
          <p:cNvSpPr txBox="1"/>
          <p:nvPr/>
        </p:nvSpPr>
        <p:spPr>
          <a:xfrm>
            <a:off x="6682241" y="1882187"/>
            <a:ext cx="842802" cy="461665"/>
          </a:xfrm>
          <a:prstGeom prst="rect">
            <a:avLst/>
          </a:prstGeom>
          <a:noFill/>
        </p:spPr>
        <p:txBody>
          <a:bodyPr wrap="square" rtlCol="0">
            <a:spAutoFit/>
          </a:bodyPr>
          <a:lstStyle/>
          <a:p>
            <a:r>
              <a:rPr lang="en-US" sz="2400" b="1" dirty="0" smtClean="0"/>
              <a:t>D’</a:t>
            </a:r>
            <a:endParaRPr lang="en-US" sz="2400" b="1" dirty="0"/>
          </a:p>
        </p:txBody>
      </p:sp>
    </p:spTree>
    <p:extLst>
      <p:ext uri="{BB962C8B-B14F-4D97-AF65-F5344CB8AC3E}">
        <p14:creationId xmlns:p14="http://schemas.microsoft.com/office/powerpoint/2010/main" val="32013229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258792" y="-10996"/>
            <a:ext cx="9067800" cy="2085193"/>
          </a:xfrm>
        </p:spPr>
        <p:txBody>
          <a:bodyPr>
            <a:normAutofit/>
          </a:bodyPr>
          <a:lstStyle/>
          <a:p>
            <a:pPr marL="0" indent="0">
              <a:buNone/>
            </a:pPr>
            <a:r>
              <a:rPr lang="en-US" b="1" dirty="0" smtClean="0"/>
              <a:t>Cross/outer product </a:t>
            </a:r>
            <a:r>
              <a:rPr lang="en-US" b="1" dirty="0" smtClean="0">
                <a:sym typeface="Wingdings" pitchFamily="2" charset="2"/>
              </a:rPr>
              <a:t> tri-linear vector</a:t>
            </a:r>
            <a:endParaRPr lang="en-US" b="1" dirty="0" smtClean="0"/>
          </a:p>
          <a:p>
            <a:pPr marL="0" indent="0">
              <a:buNone/>
            </a:pPr>
            <a:r>
              <a:rPr lang="en-US" dirty="0"/>
              <a:t>e</a:t>
            </a:r>
            <a:r>
              <a:rPr lang="en-US" dirty="0" smtClean="0"/>
              <a:t>qual time-intervals</a:t>
            </a:r>
          </a:p>
          <a:p>
            <a:pPr marL="0" indent="0">
              <a:buNone/>
            </a:pPr>
            <a:r>
              <a:rPr lang="en-US" dirty="0" smtClean="0"/>
              <a:t>A x B x C  =  4x4x4 = 64-dim            </a:t>
            </a:r>
          </a:p>
        </p:txBody>
      </p:sp>
      <p:sp>
        <p:nvSpPr>
          <p:cNvPr id="71" name="Left Brace 70"/>
          <p:cNvSpPr/>
          <p:nvPr/>
        </p:nvSpPr>
        <p:spPr>
          <a:xfrm rot="14472850">
            <a:off x="2267960" y="2034098"/>
            <a:ext cx="518447" cy="2630897"/>
          </a:xfrm>
          <a:prstGeom prst="leftBrace">
            <a:avLst>
              <a:gd name="adj1" fmla="val 8333"/>
              <a:gd name="adj2" fmla="val 51449"/>
            </a:avLst>
          </a:prstGeom>
          <a:ln w="22225">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grpSp>
        <p:nvGrpSpPr>
          <p:cNvPr id="8208" name="Group 8207"/>
          <p:cNvGrpSpPr/>
          <p:nvPr/>
        </p:nvGrpSpPr>
        <p:grpSpPr>
          <a:xfrm>
            <a:off x="707949" y="4933838"/>
            <a:ext cx="7348146" cy="852044"/>
            <a:chOff x="-3444872" y="2975919"/>
            <a:chExt cx="7348146" cy="852044"/>
          </a:xfrm>
        </p:grpSpPr>
        <p:sp>
          <p:nvSpPr>
            <p:cNvPr id="76" name="Rectangle 75"/>
            <p:cNvSpPr/>
            <p:nvPr/>
          </p:nvSpPr>
          <p:spPr>
            <a:xfrm>
              <a:off x="2038229" y="2975919"/>
              <a:ext cx="1828800" cy="223437"/>
            </a:xfrm>
            <a:prstGeom prst="rect">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black"/>
                  </a:solidFill>
                </a:rPr>
                <a:t>A</a:t>
              </a:r>
              <a:r>
                <a:rPr lang="en-US" baseline="-25000" dirty="0">
                  <a:solidFill>
                    <a:prstClr val="black"/>
                  </a:solidFill>
                </a:rPr>
                <a:t>4</a:t>
              </a:r>
            </a:p>
          </p:txBody>
        </p:sp>
        <p:sp>
          <p:nvSpPr>
            <p:cNvPr id="77" name="Rectangle 76"/>
            <p:cNvSpPr/>
            <p:nvPr/>
          </p:nvSpPr>
          <p:spPr>
            <a:xfrm>
              <a:off x="-3436948" y="2975922"/>
              <a:ext cx="1828800" cy="223437"/>
            </a:xfrm>
            <a:prstGeom prst="rect">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black"/>
                  </a:solidFill>
                </a:rPr>
                <a:t>A</a:t>
              </a:r>
              <a:r>
                <a:rPr lang="en-US" baseline="-25000" dirty="0" smtClean="0">
                  <a:solidFill>
                    <a:prstClr val="black"/>
                  </a:solidFill>
                </a:rPr>
                <a:t>1</a:t>
              </a:r>
              <a:endParaRPr lang="en-US" baseline="-25000" dirty="0">
                <a:solidFill>
                  <a:prstClr val="black"/>
                </a:solidFill>
              </a:endParaRPr>
            </a:p>
          </p:txBody>
        </p:sp>
        <p:sp>
          <p:nvSpPr>
            <p:cNvPr id="78" name="Rectangle 77"/>
            <p:cNvSpPr/>
            <p:nvPr/>
          </p:nvSpPr>
          <p:spPr>
            <a:xfrm>
              <a:off x="208065" y="2975920"/>
              <a:ext cx="1828800" cy="223437"/>
            </a:xfrm>
            <a:prstGeom prst="rect">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black"/>
                  </a:solidFill>
                </a:rPr>
                <a:t>A</a:t>
              </a:r>
              <a:r>
                <a:rPr lang="en-US" baseline="-25000" dirty="0">
                  <a:solidFill>
                    <a:prstClr val="black"/>
                  </a:solidFill>
                </a:rPr>
                <a:t>3</a:t>
              </a:r>
            </a:p>
          </p:txBody>
        </p:sp>
        <p:sp>
          <p:nvSpPr>
            <p:cNvPr id="79" name="Rectangle 78"/>
            <p:cNvSpPr/>
            <p:nvPr/>
          </p:nvSpPr>
          <p:spPr>
            <a:xfrm>
              <a:off x="-1608148" y="2975921"/>
              <a:ext cx="1828800" cy="223437"/>
            </a:xfrm>
            <a:prstGeom prst="rect">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black"/>
                  </a:solidFill>
                </a:rPr>
                <a:t>A</a:t>
              </a:r>
              <a:r>
                <a:rPr lang="en-US" baseline="-25000" dirty="0">
                  <a:solidFill>
                    <a:prstClr val="black"/>
                  </a:solidFill>
                </a:rPr>
                <a:t>2</a:t>
              </a:r>
            </a:p>
          </p:txBody>
        </p:sp>
        <p:grpSp>
          <p:nvGrpSpPr>
            <p:cNvPr id="8197" name="Group 8196"/>
            <p:cNvGrpSpPr/>
            <p:nvPr/>
          </p:nvGrpSpPr>
          <p:grpSpPr>
            <a:xfrm>
              <a:off x="-3436947" y="3189467"/>
              <a:ext cx="7303976" cy="283039"/>
              <a:chOff x="-2827291" y="3428558"/>
              <a:chExt cx="7303976" cy="283039"/>
            </a:xfrm>
          </p:grpSpPr>
          <p:grpSp>
            <p:nvGrpSpPr>
              <p:cNvPr id="73" name="Group 72"/>
              <p:cNvGrpSpPr/>
              <p:nvPr/>
            </p:nvGrpSpPr>
            <p:grpSpPr>
              <a:xfrm>
                <a:off x="-2827291" y="3428558"/>
                <a:ext cx="1828799" cy="283035"/>
                <a:chOff x="547255" y="5599964"/>
                <a:chExt cx="7303977" cy="223440"/>
              </a:xfrm>
            </p:grpSpPr>
            <p:sp>
              <p:nvSpPr>
                <p:cNvPr id="80" name="Rectangle 79"/>
                <p:cNvSpPr/>
                <p:nvPr/>
              </p:nvSpPr>
              <p:spPr>
                <a:xfrm>
                  <a:off x="6022432" y="5599964"/>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4</a:t>
                  </a:r>
                  <a:endParaRPr lang="en-US" baseline="-25000" dirty="0">
                    <a:solidFill>
                      <a:prstClr val="black"/>
                    </a:solidFill>
                  </a:endParaRPr>
                </a:p>
              </p:txBody>
            </p:sp>
            <p:sp>
              <p:nvSpPr>
                <p:cNvPr id="81" name="Rectangle 80"/>
                <p:cNvSpPr/>
                <p:nvPr/>
              </p:nvSpPr>
              <p:spPr>
                <a:xfrm>
                  <a:off x="547255" y="5599967"/>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1</a:t>
                  </a:r>
                  <a:endParaRPr lang="en-US" baseline="-25000" dirty="0">
                    <a:solidFill>
                      <a:prstClr val="black"/>
                    </a:solidFill>
                  </a:endParaRPr>
                </a:p>
              </p:txBody>
            </p:sp>
            <p:sp>
              <p:nvSpPr>
                <p:cNvPr id="82" name="Rectangle 81"/>
                <p:cNvSpPr/>
                <p:nvPr/>
              </p:nvSpPr>
              <p:spPr>
                <a:xfrm>
                  <a:off x="4192268" y="5599965"/>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3</a:t>
                  </a:r>
                  <a:endParaRPr lang="en-US" baseline="-25000" dirty="0">
                    <a:solidFill>
                      <a:prstClr val="black"/>
                    </a:solidFill>
                  </a:endParaRPr>
                </a:p>
              </p:txBody>
            </p:sp>
            <p:sp>
              <p:nvSpPr>
                <p:cNvPr id="83" name="Rectangle 82"/>
                <p:cNvSpPr/>
                <p:nvPr/>
              </p:nvSpPr>
              <p:spPr>
                <a:xfrm>
                  <a:off x="2376055" y="5599966"/>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2</a:t>
                  </a:r>
                  <a:endParaRPr lang="en-US" baseline="-25000" dirty="0">
                    <a:solidFill>
                      <a:prstClr val="black"/>
                    </a:solidFill>
                  </a:endParaRPr>
                </a:p>
              </p:txBody>
            </p:sp>
          </p:grpSp>
          <p:grpSp>
            <p:nvGrpSpPr>
              <p:cNvPr id="86" name="Group 85"/>
              <p:cNvGrpSpPr/>
              <p:nvPr/>
            </p:nvGrpSpPr>
            <p:grpSpPr>
              <a:xfrm>
                <a:off x="2647886" y="3428558"/>
                <a:ext cx="1828799" cy="283035"/>
                <a:chOff x="547256" y="5599964"/>
                <a:chExt cx="7303976" cy="223440"/>
              </a:xfrm>
            </p:grpSpPr>
            <p:sp>
              <p:nvSpPr>
                <p:cNvPr id="87" name="Rectangle 86"/>
                <p:cNvSpPr/>
                <p:nvPr/>
              </p:nvSpPr>
              <p:spPr>
                <a:xfrm>
                  <a:off x="6022432" y="5599964"/>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4</a:t>
                  </a:r>
                  <a:endParaRPr lang="en-US" baseline="-25000" dirty="0">
                    <a:solidFill>
                      <a:prstClr val="black"/>
                    </a:solidFill>
                  </a:endParaRPr>
                </a:p>
              </p:txBody>
            </p:sp>
            <p:sp>
              <p:nvSpPr>
                <p:cNvPr id="88" name="Rectangle 87"/>
                <p:cNvSpPr/>
                <p:nvPr/>
              </p:nvSpPr>
              <p:spPr>
                <a:xfrm>
                  <a:off x="547256" y="5599967"/>
                  <a:ext cx="1828799"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1</a:t>
                  </a:r>
                  <a:endParaRPr lang="en-US" baseline="-25000" dirty="0">
                    <a:solidFill>
                      <a:prstClr val="black"/>
                    </a:solidFill>
                  </a:endParaRPr>
                </a:p>
              </p:txBody>
            </p:sp>
            <p:sp>
              <p:nvSpPr>
                <p:cNvPr id="89" name="Rectangle 88"/>
                <p:cNvSpPr/>
                <p:nvPr/>
              </p:nvSpPr>
              <p:spPr>
                <a:xfrm>
                  <a:off x="4192268" y="5599965"/>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3</a:t>
                  </a:r>
                  <a:endParaRPr lang="en-US" baseline="-25000" dirty="0">
                    <a:solidFill>
                      <a:prstClr val="black"/>
                    </a:solidFill>
                  </a:endParaRPr>
                </a:p>
              </p:txBody>
            </p:sp>
            <p:sp>
              <p:nvSpPr>
                <p:cNvPr id="90" name="Rectangle 89"/>
                <p:cNvSpPr/>
                <p:nvPr/>
              </p:nvSpPr>
              <p:spPr>
                <a:xfrm>
                  <a:off x="2376055" y="5599966"/>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2</a:t>
                  </a:r>
                  <a:endParaRPr lang="en-US" baseline="-25000" dirty="0">
                    <a:solidFill>
                      <a:prstClr val="black"/>
                    </a:solidFill>
                  </a:endParaRPr>
                </a:p>
              </p:txBody>
            </p:sp>
          </p:grpSp>
          <p:grpSp>
            <p:nvGrpSpPr>
              <p:cNvPr id="91" name="Group 90"/>
              <p:cNvGrpSpPr/>
              <p:nvPr/>
            </p:nvGrpSpPr>
            <p:grpSpPr>
              <a:xfrm>
                <a:off x="817721" y="3428558"/>
                <a:ext cx="1828799" cy="283035"/>
                <a:chOff x="547255" y="5599964"/>
                <a:chExt cx="7303977" cy="223440"/>
              </a:xfrm>
            </p:grpSpPr>
            <p:sp>
              <p:nvSpPr>
                <p:cNvPr id="92" name="Rectangle 91"/>
                <p:cNvSpPr/>
                <p:nvPr/>
              </p:nvSpPr>
              <p:spPr>
                <a:xfrm>
                  <a:off x="6022432" y="5599964"/>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4</a:t>
                  </a:r>
                  <a:endParaRPr lang="en-US" baseline="-25000" dirty="0">
                    <a:solidFill>
                      <a:prstClr val="black"/>
                    </a:solidFill>
                  </a:endParaRPr>
                </a:p>
              </p:txBody>
            </p:sp>
            <p:sp>
              <p:nvSpPr>
                <p:cNvPr id="93" name="Rectangle 92"/>
                <p:cNvSpPr/>
                <p:nvPr/>
              </p:nvSpPr>
              <p:spPr>
                <a:xfrm>
                  <a:off x="547255" y="5599967"/>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1</a:t>
                  </a:r>
                  <a:endParaRPr lang="en-US" baseline="-25000" dirty="0">
                    <a:solidFill>
                      <a:prstClr val="black"/>
                    </a:solidFill>
                  </a:endParaRPr>
                </a:p>
              </p:txBody>
            </p:sp>
            <p:sp>
              <p:nvSpPr>
                <p:cNvPr id="94" name="Rectangle 93"/>
                <p:cNvSpPr/>
                <p:nvPr/>
              </p:nvSpPr>
              <p:spPr>
                <a:xfrm>
                  <a:off x="4192268" y="5599965"/>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3</a:t>
                  </a:r>
                  <a:endParaRPr lang="en-US" baseline="-25000" dirty="0">
                    <a:solidFill>
                      <a:prstClr val="black"/>
                    </a:solidFill>
                  </a:endParaRPr>
                </a:p>
              </p:txBody>
            </p:sp>
            <p:sp>
              <p:nvSpPr>
                <p:cNvPr id="95" name="Rectangle 94"/>
                <p:cNvSpPr/>
                <p:nvPr/>
              </p:nvSpPr>
              <p:spPr>
                <a:xfrm>
                  <a:off x="2376055" y="5599966"/>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2</a:t>
                  </a:r>
                  <a:endParaRPr lang="en-US" baseline="-25000" dirty="0">
                    <a:solidFill>
                      <a:prstClr val="black"/>
                    </a:solidFill>
                  </a:endParaRPr>
                </a:p>
              </p:txBody>
            </p:sp>
          </p:grpSp>
          <p:grpSp>
            <p:nvGrpSpPr>
              <p:cNvPr id="96" name="Group 95"/>
              <p:cNvGrpSpPr/>
              <p:nvPr/>
            </p:nvGrpSpPr>
            <p:grpSpPr>
              <a:xfrm>
                <a:off x="-998491" y="3428562"/>
                <a:ext cx="1828799" cy="283035"/>
                <a:chOff x="547255" y="5599964"/>
                <a:chExt cx="7303977" cy="223440"/>
              </a:xfrm>
            </p:grpSpPr>
            <p:sp>
              <p:nvSpPr>
                <p:cNvPr id="97" name="Rectangle 96"/>
                <p:cNvSpPr/>
                <p:nvPr/>
              </p:nvSpPr>
              <p:spPr>
                <a:xfrm>
                  <a:off x="6022432" y="5599964"/>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4</a:t>
                  </a:r>
                  <a:endParaRPr lang="en-US" baseline="-25000" dirty="0">
                    <a:solidFill>
                      <a:prstClr val="black"/>
                    </a:solidFill>
                  </a:endParaRPr>
                </a:p>
              </p:txBody>
            </p:sp>
            <p:sp>
              <p:nvSpPr>
                <p:cNvPr id="98" name="Rectangle 97"/>
                <p:cNvSpPr/>
                <p:nvPr/>
              </p:nvSpPr>
              <p:spPr>
                <a:xfrm>
                  <a:off x="547255" y="5599967"/>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1</a:t>
                  </a:r>
                  <a:endParaRPr lang="en-US" baseline="-25000" dirty="0">
                    <a:solidFill>
                      <a:prstClr val="black"/>
                    </a:solidFill>
                  </a:endParaRPr>
                </a:p>
              </p:txBody>
            </p:sp>
            <p:sp>
              <p:nvSpPr>
                <p:cNvPr id="99" name="Rectangle 98"/>
                <p:cNvSpPr/>
                <p:nvPr/>
              </p:nvSpPr>
              <p:spPr>
                <a:xfrm>
                  <a:off x="4192268" y="5599965"/>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3</a:t>
                  </a:r>
                  <a:endParaRPr lang="en-US" baseline="-25000" dirty="0">
                    <a:solidFill>
                      <a:prstClr val="black"/>
                    </a:solidFill>
                  </a:endParaRPr>
                </a:p>
              </p:txBody>
            </p:sp>
            <p:sp>
              <p:nvSpPr>
                <p:cNvPr id="100" name="Rectangle 99"/>
                <p:cNvSpPr/>
                <p:nvPr/>
              </p:nvSpPr>
              <p:spPr>
                <a:xfrm>
                  <a:off x="2376055" y="5599966"/>
                  <a:ext cx="1828800" cy="223437"/>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B</a:t>
                  </a:r>
                  <a:r>
                    <a:rPr lang="en-US" baseline="-25000" dirty="0" smtClean="0">
                      <a:solidFill>
                        <a:prstClr val="black"/>
                      </a:solidFill>
                    </a:rPr>
                    <a:t>2</a:t>
                  </a:r>
                  <a:endParaRPr lang="en-US" baseline="-25000" dirty="0">
                    <a:solidFill>
                      <a:prstClr val="black"/>
                    </a:solidFill>
                  </a:endParaRPr>
                </a:p>
              </p:txBody>
            </p:sp>
          </p:grpSp>
        </p:grpSp>
        <p:grpSp>
          <p:nvGrpSpPr>
            <p:cNvPr id="85" name="Group 84"/>
            <p:cNvGrpSpPr/>
            <p:nvPr/>
          </p:nvGrpSpPr>
          <p:grpSpPr>
            <a:xfrm>
              <a:off x="-1598157" y="3456377"/>
              <a:ext cx="1830936" cy="361467"/>
              <a:chOff x="390402" y="5955351"/>
              <a:chExt cx="1830936" cy="361467"/>
            </a:xfrm>
          </p:grpSpPr>
          <p:grpSp>
            <p:nvGrpSpPr>
              <p:cNvPr id="101" name="Group 100"/>
              <p:cNvGrpSpPr/>
              <p:nvPr/>
            </p:nvGrpSpPr>
            <p:grpSpPr>
              <a:xfrm>
                <a:off x="390402" y="5955351"/>
                <a:ext cx="448502" cy="361467"/>
                <a:chOff x="547255" y="5599964"/>
                <a:chExt cx="7303977" cy="223440"/>
              </a:xfrm>
              <a:solidFill>
                <a:schemeClr val="accent2">
                  <a:lumMod val="40000"/>
                  <a:lumOff val="60000"/>
                </a:schemeClr>
              </a:solidFill>
            </p:grpSpPr>
            <p:sp>
              <p:nvSpPr>
                <p:cNvPr id="102" name="Rectangle 101"/>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03" name="Rectangle 102"/>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04" name="Rectangle 103"/>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05" name="Rectangle 104"/>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nvGrpSpPr>
              <p:cNvPr id="113" name="Group 112"/>
              <p:cNvGrpSpPr/>
              <p:nvPr/>
            </p:nvGrpSpPr>
            <p:grpSpPr>
              <a:xfrm>
                <a:off x="855934" y="5955351"/>
                <a:ext cx="448502" cy="361467"/>
                <a:chOff x="547255" y="5599964"/>
                <a:chExt cx="7303977" cy="223440"/>
              </a:xfrm>
              <a:solidFill>
                <a:schemeClr val="accent2">
                  <a:lumMod val="40000"/>
                  <a:lumOff val="60000"/>
                </a:schemeClr>
              </a:solidFill>
            </p:grpSpPr>
            <p:sp>
              <p:nvSpPr>
                <p:cNvPr id="114" name="Rectangle 113"/>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15" name="Rectangle 114"/>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16" name="Rectangle 115"/>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17" name="Rectangle 116"/>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nvGrpSpPr>
              <p:cNvPr id="118" name="Group 117"/>
              <p:cNvGrpSpPr/>
              <p:nvPr/>
            </p:nvGrpSpPr>
            <p:grpSpPr>
              <a:xfrm>
                <a:off x="1304436" y="5955351"/>
                <a:ext cx="448502" cy="361467"/>
                <a:chOff x="547255" y="5599964"/>
                <a:chExt cx="7303977" cy="223440"/>
              </a:xfrm>
              <a:solidFill>
                <a:schemeClr val="accent2">
                  <a:lumMod val="40000"/>
                  <a:lumOff val="60000"/>
                </a:schemeClr>
              </a:solidFill>
            </p:grpSpPr>
            <p:sp>
              <p:nvSpPr>
                <p:cNvPr id="119" name="Rectangle 118"/>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20" name="Rectangle 119"/>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21" name="Rectangle 120"/>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22" name="Rectangle 121"/>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nvGrpSpPr>
              <p:cNvPr id="123" name="Group 122"/>
              <p:cNvGrpSpPr/>
              <p:nvPr/>
            </p:nvGrpSpPr>
            <p:grpSpPr>
              <a:xfrm>
                <a:off x="1772836" y="5955351"/>
                <a:ext cx="448502" cy="361467"/>
                <a:chOff x="547255" y="5599964"/>
                <a:chExt cx="7303977" cy="223440"/>
              </a:xfrm>
              <a:solidFill>
                <a:schemeClr val="accent2">
                  <a:lumMod val="40000"/>
                  <a:lumOff val="60000"/>
                </a:schemeClr>
              </a:solidFill>
            </p:grpSpPr>
            <p:sp>
              <p:nvSpPr>
                <p:cNvPr id="124" name="Rectangle 123"/>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25" name="Rectangle 124"/>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26" name="Rectangle 125"/>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27" name="Rectangle 126"/>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grpSp>
          <p:nvGrpSpPr>
            <p:cNvPr id="129" name="Group 128"/>
            <p:cNvGrpSpPr/>
            <p:nvPr/>
          </p:nvGrpSpPr>
          <p:grpSpPr>
            <a:xfrm>
              <a:off x="2072338" y="3466496"/>
              <a:ext cx="1830936" cy="361467"/>
              <a:chOff x="390402" y="5955351"/>
              <a:chExt cx="1830936" cy="361467"/>
            </a:xfrm>
          </p:grpSpPr>
          <p:grpSp>
            <p:nvGrpSpPr>
              <p:cNvPr id="130" name="Group 129"/>
              <p:cNvGrpSpPr/>
              <p:nvPr/>
            </p:nvGrpSpPr>
            <p:grpSpPr>
              <a:xfrm>
                <a:off x="390402" y="5955351"/>
                <a:ext cx="448502" cy="361467"/>
                <a:chOff x="547255" y="5599964"/>
                <a:chExt cx="7303977" cy="223440"/>
              </a:xfrm>
              <a:solidFill>
                <a:schemeClr val="accent2">
                  <a:lumMod val="40000"/>
                  <a:lumOff val="60000"/>
                </a:schemeClr>
              </a:solidFill>
            </p:grpSpPr>
            <p:sp>
              <p:nvSpPr>
                <p:cNvPr id="146" name="Rectangle 145"/>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47" name="Rectangle 146"/>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48" name="Rectangle 147"/>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49" name="Rectangle 148"/>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nvGrpSpPr>
              <p:cNvPr id="131" name="Group 130"/>
              <p:cNvGrpSpPr/>
              <p:nvPr/>
            </p:nvGrpSpPr>
            <p:grpSpPr>
              <a:xfrm>
                <a:off x="855934" y="5955351"/>
                <a:ext cx="448502" cy="361467"/>
                <a:chOff x="547255" y="5599964"/>
                <a:chExt cx="7303977" cy="223440"/>
              </a:xfrm>
              <a:solidFill>
                <a:schemeClr val="accent2">
                  <a:lumMod val="40000"/>
                  <a:lumOff val="60000"/>
                </a:schemeClr>
              </a:solidFill>
            </p:grpSpPr>
            <p:sp>
              <p:nvSpPr>
                <p:cNvPr id="142" name="Rectangle 141"/>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43" name="Rectangle 142"/>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44" name="Rectangle 143"/>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45" name="Rectangle 144"/>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nvGrpSpPr>
              <p:cNvPr id="132" name="Group 131"/>
              <p:cNvGrpSpPr/>
              <p:nvPr/>
            </p:nvGrpSpPr>
            <p:grpSpPr>
              <a:xfrm>
                <a:off x="1304436" y="5955351"/>
                <a:ext cx="448502" cy="361467"/>
                <a:chOff x="547255" y="5599964"/>
                <a:chExt cx="7303977" cy="223440"/>
              </a:xfrm>
              <a:solidFill>
                <a:schemeClr val="accent2">
                  <a:lumMod val="40000"/>
                  <a:lumOff val="60000"/>
                </a:schemeClr>
              </a:solidFill>
            </p:grpSpPr>
            <p:sp>
              <p:nvSpPr>
                <p:cNvPr id="138" name="Rectangle 137"/>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39" name="Rectangle 138"/>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40" name="Rectangle 139"/>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41" name="Rectangle 140"/>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nvGrpSpPr>
              <p:cNvPr id="133" name="Group 132"/>
              <p:cNvGrpSpPr/>
              <p:nvPr/>
            </p:nvGrpSpPr>
            <p:grpSpPr>
              <a:xfrm>
                <a:off x="1772836" y="5955351"/>
                <a:ext cx="448502" cy="361467"/>
                <a:chOff x="547255" y="5599964"/>
                <a:chExt cx="7303977" cy="223440"/>
              </a:xfrm>
              <a:solidFill>
                <a:schemeClr val="accent2">
                  <a:lumMod val="40000"/>
                  <a:lumOff val="60000"/>
                </a:schemeClr>
              </a:solidFill>
            </p:grpSpPr>
            <p:sp>
              <p:nvSpPr>
                <p:cNvPr id="134" name="Rectangle 133"/>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35" name="Rectangle 134"/>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36" name="Rectangle 135"/>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37" name="Rectangle 136"/>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grpSp>
          <p:nvGrpSpPr>
            <p:cNvPr id="150" name="Group 149"/>
            <p:cNvGrpSpPr/>
            <p:nvPr/>
          </p:nvGrpSpPr>
          <p:grpSpPr>
            <a:xfrm>
              <a:off x="-3444872" y="3455809"/>
              <a:ext cx="1830936" cy="361477"/>
              <a:chOff x="390402" y="5955341"/>
              <a:chExt cx="1830936" cy="361477"/>
            </a:xfrm>
          </p:grpSpPr>
          <p:grpSp>
            <p:nvGrpSpPr>
              <p:cNvPr id="151" name="Group 150"/>
              <p:cNvGrpSpPr/>
              <p:nvPr/>
            </p:nvGrpSpPr>
            <p:grpSpPr>
              <a:xfrm>
                <a:off x="390402" y="5955351"/>
                <a:ext cx="448502" cy="361467"/>
                <a:chOff x="547255" y="5599964"/>
                <a:chExt cx="7303977" cy="223440"/>
              </a:xfrm>
              <a:solidFill>
                <a:schemeClr val="accent2">
                  <a:lumMod val="40000"/>
                  <a:lumOff val="60000"/>
                </a:schemeClr>
              </a:solidFill>
            </p:grpSpPr>
            <p:sp>
              <p:nvSpPr>
                <p:cNvPr id="167" name="Rectangle 166"/>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68" name="Rectangle 167"/>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69" name="Rectangle 168"/>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70" name="Rectangle 169"/>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nvGrpSpPr>
              <p:cNvPr id="152" name="Group 151"/>
              <p:cNvGrpSpPr/>
              <p:nvPr/>
            </p:nvGrpSpPr>
            <p:grpSpPr>
              <a:xfrm>
                <a:off x="855934" y="5955351"/>
                <a:ext cx="448502" cy="361467"/>
                <a:chOff x="547255" y="5599964"/>
                <a:chExt cx="7303977" cy="223440"/>
              </a:xfrm>
              <a:solidFill>
                <a:schemeClr val="accent2">
                  <a:lumMod val="40000"/>
                  <a:lumOff val="60000"/>
                </a:schemeClr>
              </a:solidFill>
            </p:grpSpPr>
            <p:sp>
              <p:nvSpPr>
                <p:cNvPr id="163" name="Rectangle 162"/>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64" name="Rectangle 163"/>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65" name="Rectangle 164"/>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66" name="Rectangle 165"/>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nvGrpSpPr>
              <p:cNvPr id="153" name="Group 152"/>
              <p:cNvGrpSpPr/>
              <p:nvPr/>
            </p:nvGrpSpPr>
            <p:grpSpPr>
              <a:xfrm>
                <a:off x="1304436" y="5955341"/>
                <a:ext cx="448502" cy="361475"/>
                <a:chOff x="547255" y="5599959"/>
                <a:chExt cx="7303977" cy="223445"/>
              </a:xfrm>
              <a:solidFill>
                <a:schemeClr val="accent2">
                  <a:lumMod val="40000"/>
                  <a:lumOff val="60000"/>
                </a:schemeClr>
              </a:solidFill>
            </p:grpSpPr>
            <p:sp>
              <p:nvSpPr>
                <p:cNvPr id="159" name="Rectangle 158"/>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60" name="Rectangle 159"/>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61" name="Rectangle 160"/>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62" name="Rectangle 161"/>
                <p:cNvSpPr/>
                <p:nvPr/>
              </p:nvSpPr>
              <p:spPr>
                <a:xfrm>
                  <a:off x="2376058" y="5599959"/>
                  <a:ext cx="1828803"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nvGrpSpPr>
              <p:cNvPr id="154" name="Group 153"/>
              <p:cNvGrpSpPr/>
              <p:nvPr/>
            </p:nvGrpSpPr>
            <p:grpSpPr>
              <a:xfrm>
                <a:off x="1772836" y="5955351"/>
                <a:ext cx="448502" cy="361467"/>
                <a:chOff x="547255" y="5599964"/>
                <a:chExt cx="7303977" cy="223440"/>
              </a:xfrm>
              <a:solidFill>
                <a:schemeClr val="accent2">
                  <a:lumMod val="40000"/>
                  <a:lumOff val="60000"/>
                </a:schemeClr>
              </a:solidFill>
            </p:grpSpPr>
            <p:sp>
              <p:nvSpPr>
                <p:cNvPr id="155" name="Rectangle 154"/>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56" name="Rectangle 155"/>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57" name="Rectangle 156"/>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58" name="Rectangle 157"/>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grpSp>
          <p:nvGrpSpPr>
            <p:cNvPr id="171" name="Group 170"/>
            <p:cNvGrpSpPr/>
            <p:nvPr/>
          </p:nvGrpSpPr>
          <p:grpSpPr>
            <a:xfrm>
              <a:off x="233090" y="3464288"/>
              <a:ext cx="1830936" cy="361467"/>
              <a:chOff x="390402" y="5955351"/>
              <a:chExt cx="1830936" cy="361467"/>
            </a:xfrm>
          </p:grpSpPr>
          <p:grpSp>
            <p:nvGrpSpPr>
              <p:cNvPr id="172" name="Group 171"/>
              <p:cNvGrpSpPr/>
              <p:nvPr/>
            </p:nvGrpSpPr>
            <p:grpSpPr>
              <a:xfrm>
                <a:off x="390402" y="5955351"/>
                <a:ext cx="448502" cy="361467"/>
                <a:chOff x="547255" y="5599964"/>
                <a:chExt cx="7303977" cy="223440"/>
              </a:xfrm>
              <a:solidFill>
                <a:schemeClr val="accent2">
                  <a:lumMod val="40000"/>
                  <a:lumOff val="60000"/>
                </a:schemeClr>
              </a:solidFill>
            </p:grpSpPr>
            <p:sp>
              <p:nvSpPr>
                <p:cNvPr id="188" name="Rectangle 187"/>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89" name="Rectangle 188"/>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90" name="Rectangle 189"/>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91" name="Rectangle 190"/>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nvGrpSpPr>
              <p:cNvPr id="173" name="Group 172"/>
              <p:cNvGrpSpPr/>
              <p:nvPr/>
            </p:nvGrpSpPr>
            <p:grpSpPr>
              <a:xfrm>
                <a:off x="855934" y="5955351"/>
                <a:ext cx="448502" cy="361467"/>
                <a:chOff x="547255" y="5599964"/>
                <a:chExt cx="7303977" cy="223440"/>
              </a:xfrm>
              <a:solidFill>
                <a:schemeClr val="accent2">
                  <a:lumMod val="40000"/>
                  <a:lumOff val="60000"/>
                </a:schemeClr>
              </a:solidFill>
            </p:grpSpPr>
            <p:sp>
              <p:nvSpPr>
                <p:cNvPr id="184" name="Rectangle 183"/>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85" name="Rectangle 184"/>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86" name="Rectangle 185"/>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87" name="Rectangle 186"/>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nvGrpSpPr>
              <p:cNvPr id="174" name="Group 173"/>
              <p:cNvGrpSpPr/>
              <p:nvPr/>
            </p:nvGrpSpPr>
            <p:grpSpPr>
              <a:xfrm>
                <a:off x="1304436" y="5955351"/>
                <a:ext cx="448502" cy="361467"/>
                <a:chOff x="547255" y="5599964"/>
                <a:chExt cx="7303977" cy="223440"/>
              </a:xfrm>
              <a:solidFill>
                <a:schemeClr val="accent2">
                  <a:lumMod val="40000"/>
                  <a:lumOff val="60000"/>
                </a:schemeClr>
              </a:solidFill>
            </p:grpSpPr>
            <p:sp>
              <p:nvSpPr>
                <p:cNvPr id="180" name="Rectangle 179"/>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81" name="Rectangle 180"/>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82" name="Rectangle 181"/>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83" name="Rectangle 182"/>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nvGrpSpPr>
              <p:cNvPr id="175" name="Group 174"/>
              <p:cNvGrpSpPr/>
              <p:nvPr/>
            </p:nvGrpSpPr>
            <p:grpSpPr>
              <a:xfrm>
                <a:off x="1772836" y="5955351"/>
                <a:ext cx="448502" cy="361467"/>
                <a:chOff x="547255" y="5599964"/>
                <a:chExt cx="7303977" cy="223440"/>
              </a:xfrm>
              <a:solidFill>
                <a:schemeClr val="accent2">
                  <a:lumMod val="40000"/>
                  <a:lumOff val="60000"/>
                </a:schemeClr>
              </a:solidFill>
            </p:grpSpPr>
            <p:sp>
              <p:nvSpPr>
                <p:cNvPr id="176" name="Rectangle 175"/>
                <p:cNvSpPr/>
                <p:nvPr/>
              </p:nvSpPr>
              <p:spPr>
                <a:xfrm>
                  <a:off x="6022432" y="5599964"/>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4</a:t>
                  </a:r>
                  <a:endParaRPr lang="en-US" sz="1200" baseline="-25000" dirty="0">
                    <a:solidFill>
                      <a:prstClr val="black"/>
                    </a:solidFill>
                  </a:endParaRPr>
                </a:p>
              </p:txBody>
            </p:sp>
            <p:sp>
              <p:nvSpPr>
                <p:cNvPr id="177" name="Rectangle 176"/>
                <p:cNvSpPr/>
                <p:nvPr/>
              </p:nvSpPr>
              <p:spPr>
                <a:xfrm>
                  <a:off x="547255" y="5599967"/>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1</a:t>
                  </a:r>
                  <a:endParaRPr lang="en-US" sz="1200" baseline="-25000" dirty="0">
                    <a:solidFill>
                      <a:prstClr val="black"/>
                    </a:solidFill>
                  </a:endParaRPr>
                </a:p>
              </p:txBody>
            </p:sp>
            <p:sp>
              <p:nvSpPr>
                <p:cNvPr id="178" name="Rectangle 177"/>
                <p:cNvSpPr/>
                <p:nvPr/>
              </p:nvSpPr>
              <p:spPr>
                <a:xfrm>
                  <a:off x="4192268" y="5599965"/>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3</a:t>
                  </a:r>
                  <a:endParaRPr lang="en-US" sz="1200" baseline="-25000" dirty="0">
                    <a:solidFill>
                      <a:prstClr val="black"/>
                    </a:solidFill>
                  </a:endParaRPr>
                </a:p>
              </p:txBody>
            </p:sp>
            <p:sp>
              <p:nvSpPr>
                <p:cNvPr id="179" name="Rectangle 178"/>
                <p:cNvSpPr/>
                <p:nvPr/>
              </p:nvSpPr>
              <p:spPr>
                <a:xfrm>
                  <a:off x="2376055" y="5599966"/>
                  <a:ext cx="1828800" cy="223437"/>
                </a:xfrm>
                <a:prstGeom prst="rect">
                  <a:avLst/>
                </a:prstGeom>
                <a:gr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prstClr val="black"/>
                      </a:solidFill>
                    </a:rPr>
                    <a:t>C</a:t>
                  </a:r>
                  <a:r>
                    <a:rPr lang="en-US" sz="1200" baseline="-25000" dirty="0" smtClean="0">
                      <a:solidFill>
                        <a:prstClr val="black"/>
                      </a:solidFill>
                    </a:rPr>
                    <a:t>2</a:t>
                  </a:r>
                  <a:endParaRPr lang="en-US" sz="1200" baseline="-25000" dirty="0">
                    <a:solidFill>
                      <a:prstClr val="black"/>
                    </a:solidFill>
                  </a:endParaRPr>
                </a:p>
              </p:txBody>
            </p:sp>
          </p:grpSp>
        </p:grpSp>
      </p:grpSp>
      <p:cxnSp>
        <p:nvCxnSpPr>
          <p:cNvPr id="193" name="Straight Arrow Connector 192"/>
          <p:cNvCxnSpPr>
            <a:endCxn id="199" idx="3"/>
          </p:cNvCxnSpPr>
          <p:nvPr/>
        </p:nvCxnSpPr>
        <p:spPr>
          <a:xfrm flipV="1">
            <a:off x="2336859" y="2410535"/>
            <a:ext cx="816261" cy="429598"/>
          </a:xfrm>
          <a:prstGeom prst="straightConnector1">
            <a:avLst/>
          </a:prstGeom>
          <a:ln w="38100">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94" name="TextBox 193"/>
          <p:cNvSpPr txBox="1"/>
          <p:nvPr/>
        </p:nvSpPr>
        <p:spPr>
          <a:xfrm>
            <a:off x="1798159" y="2323531"/>
            <a:ext cx="451599" cy="461665"/>
          </a:xfrm>
          <a:prstGeom prst="rect">
            <a:avLst/>
          </a:prstGeom>
          <a:noFill/>
        </p:spPr>
        <p:txBody>
          <a:bodyPr wrap="square" rtlCol="0">
            <a:spAutoFit/>
          </a:bodyPr>
          <a:lstStyle/>
          <a:p>
            <a:r>
              <a:rPr lang="en-US" sz="2400" b="1" dirty="0">
                <a:solidFill>
                  <a:prstClr val="black"/>
                </a:solidFill>
              </a:rPr>
              <a:t>B</a:t>
            </a:r>
          </a:p>
        </p:txBody>
      </p:sp>
      <p:sp>
        <p:nvSpPr>
          <p:cNvPr id="195" name="TextBox 194"/>
          <p:cNvSpPr txBox="1"/>
          <p:nvPr/>
        </p:nvSpPr>
        <p:spPr>
          <a:xfrm>
            <a:off x="2755776" y="1843365"/>
            <a:ext cx="420183" cy="461665"/>
          </a:xfrm>
          <a:prstGeom prst="rect">
            <a:avLst/>
          </a:prstGeom>
          <a:noFill/>
        </p:spPr>
        <p:txBody>
          <a:bodyPr wrap="square" rtlCol="0">
            <a:spAutoFit/>
          </a:bodyPr>
          <a:lstStyle/>
          <a:p>
            <a:r>
              <a:rPr lang="en-US" sz="2400" b="1" dirty="0" smtClean="0">
                <a:solidFill>
                  <a:prstClr val="black"/>
                </a:solidFill>
              </a:rPr>
              <a:t>C</a:t>
            </a:r>
            <a:endParaRPr lang="en-US" sz="2400" b="1" dirty="0">
              <a:solidFill>
                <a:prstClr val="black"/>
              </a:solidFill>
            </a:endParaRPr>
          </a:p>
        </p:txBody>
      </p:sp>
      <p:cxnSp>
        <p:nvCxnSpPr>
          <p:cNvPr id="196" name="Straight Arrow Connector 195"/>
          <p:cNvCxnSpPr>
            <a:endCxn id="198" idx="3"/>
          </p:cNvCxnSpPr>
          <p:nvPr/>
        </p:nvCxnSpPr>
        <p:spPr>
          <a:xfrm flipV="1">
            <a:off x="1358019" y="2998273"/>
            <a:ext cx="710577" cy="437978"/>
          </a:xfrm>
          <a:prstGeom prst="straightConnector1">
            <a:avLst/>
          </a:prstGeom>
          <a:ln w="38100">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97" name="Oval 196"/>
          <p:cNvSpPr/>
          <p:nvPr/>
        </p:nvSpPr>
        <p:spPr>
          <a:xfrm>
            <a:off x="1024303" y="3349547"/>
            <a:ext cx="304800" cy="3048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8" name="Oval 197"/>
          <p:cNvSpPr/>
          <p:nvPr/>
        </p:nvSpPr>
        <p:spPr>
          <a:xfrm>
            <a:off x="2023959" y="2738110"/>
            <a:ext cx="304800" cy="3048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9" name="Oval 198"/>
          <p:cNvSpPr/>
          <p:nvPr/>
        </p:nvSpPr>
        <p:spPr>
          <a:xfrm>
            <a:off x="3108483" y="2150372"/>
            <a:ext cx="304800" cy="3048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0" name="TextBox 199"/>
          <p:cNvSpPr txBox="1"/>
          <p:nvPr/>
        </p:nvSpPr>
        <p:spPr>
          <a:xfrm>
            <a:off x="870047" y="3020512"/>
            <a:ext cx="496228" cy="461665"/>
          </a:xfrm>
          <a:prstGeom prst="rect">
            <a:avLst/>
          </a:prstGeom>
          <a:noFill/>
        </p:spPr>
        <p:txBody>
          <a:bodyPr wrap="square" rtlCol="0">
            <a:spAutoFit/>
          </a:bodyPr>
          <a:lstStyle/>
          <a:p>
            <a:r>
              <a:rPr lang="en-US" sz="2400" b="1" dirty="0" smtClean="0">
                <a:solidFill>
                  <a:prstClr val="black"/>
                </a:solidFill>
              </a:rPr>
              <a:t>A</a:t>
            </a:r>
            <a:endParaRPr lang="en-US" sz="2400" b="1" dirty="0">
              <a:solidFill>
                <a:prstClr val="black"/>
              </a:solidFill>
            </a:endParaRPr>
          </a:p>
        </p:txBody>
      </p:sp>
      <p:sp>
        <p:nvSpPr>
          <p:cNvPr id="201" name="TextBox 200"/>
          <p:cNvSpPr txBox="1"/>
          <p:nvPr/>
        </p:nvSpPr>
        <p:spPr>
          <a:xfrm>
            <a:off x="2446591" y="2657049"/>
            <a:ext cx="661892" cy="461665"/>
          </a:xfrm>
          <a:prstGeom prst="rect">
            <a:avLst/>
          </a:prstGeom>
          <a:noFill/>
        </p:spPr>
        <p:txBody>
          <a:bodyPr wrap="square" rtlCol="0">
            <a:spAutoFit/>
          </a:bodyPr>
          <a:lstStyle/>
          <a:p>
            <a:r>
              <a:rPr lang="en-US" sz="2400" b="1" dirty="0" smtClean="0">
                <a:solidFill>
                  <a:prstClr val="black"/>
                </a:solidFill>
                <a:latin typeface="Symbol" pitchFamily="18" charset="2"/>
              </a:rPr>
              <a:t>D</a:t>
            </a:r>
            <a:r>
              <a:rPr lang="en-US" sz="2400" b="1" dirty="0" smtClean="0">
                <a:solidFill>
                  <a:prstClr val="black"/>
                </a:solidFill>
              </a:rPr>
              <a:t>T</a:t>
            </a:r>
            <a:endParaRPr lang="en-US" sz="2400" b="1" dirty="0">
              <a:solidFill>
                <a:prstClr val="black"/>
              </a:solidFill>
            </a:endParaRPr>
          </a:p>
        </p:txBody>
      </p:sp>
      <p:sp>
        <p:nvSpPr>
          <p:cNvPr id="203" name="TextBox 202"/>
          <p:cNvSpPr txBox="1"/>
          <p:nvPr/>
        </p:nvSpPr>
        <p:spPr>
          <a:xfrm>
            <a:off x="1474695" y="3118714"/>
            <a:ext cx="661892" cy="461665"/>
          </a:xfrm>
          <a:prstGeom prst="rect">
            <a:avLst/>
          </a:prstGeom>
          <a:noFill/>
        </p:spPr>
        <p:txBody>
          <a:bodyPr wrap="square" rtlCol="0">
            <a:spAutoFit/>
          </a:bodyPr>
          <a:lstStyle/>
          <a:p>
            <a:r>
              <a:rPr lang="en-US" sz="2400" b="1" dirty="0" smtClean="0">
                <a:solidFill>
                  <a:prstClr val="black"/>
                </a:solidFill>
                <a:latin typeface="Symbol" pitchFamily="18" charset="2"/>
              </a:rPr>
              <a:t>D</a:t>
            </a:r>
            <a:r>
              <a:rPr lang="en-US" sz="2400" b="1" dirty="0" smtClean="0">
                <a:solidFill>
                  <a:prstClr val="black"/>
                </a:solidFill>
              </a:rPr>
              <a:t>T</a:t>
            </a:r>
            <a:endParaRPr lang="en-US" sz="2400" b="1" dirty="0">
              <a:solidFill>
                <a:prstClr val="black"/>
              </a:solidFill>
            </a:endParaRPr>
          </a:p>
        </p:txBody>
      </p:sp>
      <p:sp>
        <p:nvSpPr>
          <p:cNvPr id="5" name="Freeform 4"/>
          <p:cNvSpPr/>
          <p:nvPr/>
        </p:nvSpPr>
        <p:spPr>
          <a:xfrm>
            <a:off x="2666962" y="3546764"/>
            <a:ext cx="1821912" cy="1316181"/>
          </a:xfrm>
          <a:custGeom>
            <a:avLst/>
            <a:gdLst>
              <a:gd name="connsiteX0" fmla="*/ 0 w 789709"/>
              <a:gd name="connsiteY0" fmla="*/ 0 h 1219200"/>
              <a:gd name="connsiteX1" fmla="*/ 581891 w 789709"/>
              <a:gd name="connsiteY1" fmla="*/ 457200 h 1219200"/>
              <a:gd name="connsiteX2" fmla="*/ 789709 w 789709"/>
              <a:gd name="connsiteY2" fmla="*/ 1219200 h 1219200"/>
              <a:gd name="connsiteX0" fmla="*/ 0 w 1870364"/>
              <a:gd name="connsiteY0" fmla="*/ 0 h 1316181"/>
              <a:gd name="connsiteX1" fmla="*/ 581891 w 1870364"/>
              <a:gd name="connsiteY1" fmla="*/ 457200 h 1316181"/>
              <a:gd name="connsiteX2" fmla="*/ 1870364 w 1870364"/>
              <a:gd name="connsiteY2" fmla="*/ 1316181 h 1316181"/>
              <a:gd name="connsiteX0" fmla="*/ 0 w 1870364"/>
              <a:gd name="connsiteY0" fmla="*/ 0 h 1316181"/>
              <a:gd name="connsiteX1" fmla="*/ 1149927 w 1870364"/>
              <a:gd name="connsiteY1" fmla="*/ 678873 h 1316181"/>
              <a:gd name="connsiteX2" fmla="*/ 1870364 w 1870364"/>
              <a:gd name="connsiteY2" fmla="*/ 1316181 h 1316181"/>
              <a:gd name="connsiteX0" fmla="*/ 0 w 1870364"/>
              <a:gd name="connsiteY0" fmla="*/ 0 h 1316181"/>
              <a:gd name="connsiteX1" fmla="*/ 1149927 w 1870364"/>
              <a:gd name="connsiteY1" fmla="*/ 678873 h 1316181"/>
              <a:gd name="connsiteX2" fmla="*/ 1870364 w 1870364"/>
              <a:gd name="connsiteY2" fmla="*/ 1316181 h 1316181"/>
              <a:gd name="connsiteX0" fmla="*/ 0 w 1870364"/>
              <a:gd name="connsiteY0" fmla="*/ 0 h 1316181"/>
              <a:gd name="connsiteX1" fmla="*/ 1149927 w 1870364"/>
              <a:gd name="connsiteY1" fmla="*/ 678873 h 1316181"/>
              <a:gd name="connsiteX2" fmla="*/ 1870364 w 1870364"/>
              <a:gd name="connsiteY2" fmla="*/ 1316181 h 1316181"/>
              <a:gd name="connsiteX0" fmla="*/ 0 w 1870364"/>
              <a:gd name="connsiteY0" fmla="*/ 0 h 1316181"/>
              <a:gd name="connsiteX1" fmla="*/ 997527 w 1870364"/>
              <a:gd name="connsiteY1" fmla="*/ 554182 h 1316181"/>
              <a:gd name="connsiteX2" fmla="*/ 1870364 w 1870364"/>
              <a:gd name="connsiteY2" fmla="*/ 1316181 h 1316181"/>
              <a:gd name="connsiteX0" fmla="*/ 0 w 1870364"/>
              <a:gd name="connsiteY0" fmla="*/ 0 h 1316181"/>
              <a:gd name="connsiteX1" fmla="*/ 997527 w 1870364"/>
              <a:gd name="connsiteY1" fmla="*/ 554182 h 1316181"/>
              <a:gd name="connsiteX2" fmla="*/ 1870364 w 1870364"/>
              <a:gd name="connsiteY2" fmla="*/ 1316181 h 1316181"/>
            </a:gdLst>
            <a:ahLst/>
            <a:cxnLst>
              <a:cxn ang="0">
                <a:pos x="connsiteX0" y="connsiteY0"/>
              </a:cxn>
              <a:cxn ang="0">
                <a:pos x="connsiteX1" y="connsiteY1"/>
              </a:cxn>
              <a:cxn ang="0">
                <a:pos x="connsiteX2" y="connsiteY2"/>
              </a:cxn>
            </a:cxnLst>
            <a:rect l="l" t="t" r="r" b="b"/>
            <a:pathLst>
              <a:path w="1870364" h="1316181">
                <a:moveTo>
                  <a:pt x="0" y="0"/>
                </a:moveTo>
                <a:cubicBezTo>
                  <a:pt x="238991" y="320964"/>
                  <a:pt x="547254" y="487219"/>
                  <a:pt x="997527" y="554182"/>
                </a:cubicBezTo>
                <a:cubicBezTo>
                  <a:pt x="1447800" y="621145"/>
                  <a:pt x="1776845" y="399472"/>
                  <a:pt x="1870364" y="1316181"/>
                </a:cubicBezTo>
              </a:path>
            </a:pathLst>
          </a:custGeom>
          <a:ln w="22225">
            <a:prstDash val="sysDash"/>
            <a:tailEnd type="triangle" w="med"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6599119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258792" y="-10996"/>
            <a:ext cx="9067800" cy="6629400"/>
          </a:xfrm>
        </p:spPr>
        <p:txBody>
          <a:bodyPr>
            <a:normAutofit/>
          </a:bodyPr>
          <a:lstStyle/>
          <a:p>
            <a:pPr marL="0" indent="0">
              <a:buNone/>
            </a:pPr>
            <a:r>
              <a:rPr lang="en-US" b="1" dirty="0" smtClean="0"/>
              <a:t>Accumulate linear “transition matrix”  </a:t>
            </a:r>
          </a:p>
          <a:p>
            <a:pPr marL="400050" lvl="1" indent="0">
              <a:buNone/>
            </a:pPr>
            <a:r>
              <a:rPr lang="en-US" dirty="0" smtClean="0"/>
              <a:t>A x B x C               </a:t>
            </a:r>
            <a:r>
              <a:rPr lang="en-US" dirty="0" smtClean="0">
                <a:sym typeface="Wingdings" pitchFamily="2" charset="2"/>
              </a:rPr>
              <a:t> D</a:t>
            </a:r>
            <a:endParaRPr lang="en-US" dirty="0" smtClean="0"/>
          </a:p>
          <a:p>
            <a:pPr marL="400050" lvl="1" indent="0">
              <a:buNone/>
            </a:pPr>
            <a:r>
              <a:rPr lang="en-US" dirty="0" smtClean="0"/>
              <a:t>4 x 4 x 4=64-dim </a:t>
            </a:r>
            <a:r>
              <a:rPr lang="en-US" dirty="0" smtClean="0">
                <a:sym typeface="Wingdings" pitchFamily="2" charset="2"/>
              </a:rPr>
              <a:t> 4-dim</a:t>
            </a:r>
          </a:p>
          <a:p>
            <a:pPr marL="400050" lvl="1" indent="0">
              <a:buNone/>
            </a:pPr>
            <a:r>
              <a:rPr lang="en-US" sz="2000" dirty="0" smtClean="0">
                <a:sym typeface="Wingdings" pitchFamily="2" charset="2"/>
              </a:rPr>
              <a:t>(like 4</a:t>
            </a:r>
            <a:r>
              <a:rPr lang="en-US" sz="2000" baseline="30000" dirty="0" smtClean="0">
                <a:sym typeface="Wingdings" pitchFamily="2" charset="2"/>
              </a:rPr>
              <a:t>th</a:t>
            </a:r>
            <a:r>
              <a:rPr lang="en-US" sz="2000" dirty="0" smtClean="0">
                <a:sym typeface="Wingdings" pitchFamily="2" charset="2"/>
              </a:rPr>
              <a:t>-rank tensor, 3</a:t>
            </a:r>
            <a:r>
              <a:rPr lang="en-US" sz="2000" baseline="30000" dirty="0" smtClean="0">
                <a:sym typeface="Wingdings" pitchFamily="2" charset="2"/>
              </a:rPr>
              <a:t>rd</a:t>
            </a:r>
            <a:r>
              <a:rPr lang="en-US" sz="2000" dirty="0" smtClean="0">
                <a:sym typeface="Wingdings" pitchFamily="2" charset="2"/>
              </a:rPr>
              <a:t>-order Markov)</a:t>
            </a:r>
          </a:p>
          <a:p>
            <a:pPr marL="400050" lvl="1" indent="0">
              <a:buNone/>
            </a:pPr>
            <a:endParaRPr lang="en-US" dirty="0" smtClean="0">
              <a:sym typeface="Wingdings" pitchFamily="2" charset="2"/>
            </a:endParaRPr>
          </a:p>
          <a:p>
            <a:pPr marL="400050" lvl="1" indent="0">
              <a:buNone/>
            </a:pPr>
            <a:endParaRPr lang="en-US" dirty="0" smtClean="0">
              <a:sym typeface="Wingdings" pitchFamily="2" charset="2"/>
            </a:endParaRPr>
          </a:p>
          <a:p>
            <a:pPr marL="400050" lvl="1" indent="0">
              <a:buNone/>
            </a:pPr>
            <a:endParaRPr lang="en-US" dirty="0">
              <a:sym typeface="Wingdings" pitchFamily="2" charset="2"/>
            </a:endParaRPr>
          </a:p>
          <a:p>
            <a:pPr marL="400050" lvl="1" indent="0">
              <a:buNone/>
            </a:pPr>
            <a:endParaRPr lang="en-US" dirty="0" smtClean="0">
              <a:sym typeface="Wingdings" pitchFamily="2" charset="2"/>
            </a:endParaRPr>
          </a:p>
          <a:p>
            <a:pPr marL="400050" lvl="1" indent="0">
              <a:buNone/>
            </a:pPr>
            <a:endParaRPr lang="en-US" dirty="0">
              <a:sym typeface="Wingdings" pitchFamily="2" charset="2"/>
            </a:endParaRPr>
          </a:p>
          <a:p>
            <a:pPr marL="400050" lvl="1" indent="0">
              <a:buNone/>
            </a:pPr>
            <a:endParaRPr lang="en-US" dirty="0" smtClean="0">
              <a:sym typeface="Wingdings" pitchFamily="2" charset="2"/>
            </a:endParaRPr>
          </a:p>
          <a:p>
            <a:pPr marL="400050" lvl="1" indent="0">
              <a:buNone/>
            </a:pPr>
            <a:r>
              <a:rPr lang="en-US" dirty="0" smtClean="0">
                <a:sym typeface="Wingdings" pitchFamily="2" charset="2"/>
              </a:rPr>
              <a:t>Accumulate every outer product</a:t>
            </a:r>
          </a:p>
          <a:p>
            <a:pPr marL="400050" lvl="1" indent="0">
              <a:buNone/>
            </a:pPr>
            <a:r>
              <a:rPr lang="en-US" dirty="0" smtClean="0">
                <a:sym typeface="Wingdings" pitchFamily="2" charset="2"/>
              </a:rPr>
              <a:t>{</a:t>
            </a:r>
            <a:r>
              <a:rPr lang="en-US" b="1" i="1" dirty="0" smtClean="0">
                <a:sym typeface="Wingdings" pitchFamily="2" charset="2"/>
              </a:rPr>
              <a:t>A x B x C,  D</a:t>
            </a:r>
            <a:r>
              <a:rPr lang="en-US" dirty="0" smtClean="0">
                <a:sym typeface="Wingdings" pitchFamily="2" charset="2"/>
              </a:rPr>
              <a:t>}</a:t>
            </a:r>
            <a:endParaRPr lang="en-US" dirty="0" smtClean="0"/>
          </a:p>
        </p:txBody>
      </p:sp>
      <p:sp>
        <p:nvSpPr>
          <p:cNvPr id="63" name="TextBox 62"/>
          <p:cNvSpPr txBox="1"/>
          <p:nvPr/>
        </p:nvSpPr>
        <p:spPr>
          <a:xfrm>
            <a:off x="749153" y="3585001"/>
            <a:ext cx="1934434" cy="461665"/>
          </a:xfrm>
          <a:prstGeom prst="rect">
            <a:avLst/>
          </a:prstGeom>
          <a:noFill/>
        </p:spPr>
        <p:txBody>
          <a:bodyPr wrap="square" rtlCol="0">
            <a:spAutoFit/>
          </a:bodyPr>
          <a:lstStyle/>
          <a:p>
            <a:r>
              <a:rPr lang="en-US" sz="2400" b="1" dirty="0" smtClean="0">
                <a:solidFill>
                  <a:prstClr val="black"/>
                </a:solidFill>
              </a:rPr>
              <a:t>A x B x C</a:t>
            </a:r>
            <a:endParaRPr lang="en-US" sz="2400" b="1" dirty="0">
              <a:solidFill>
                <a:prstClr val="black"/>
              </a:solidFill>
            </a:endParaRPr>
          </a:p>
        </p:txBody>
      </p:sp>
      <p:sp>
        <p:nvSpPr>
          <p:cNvPr id="69" name="TextBox 68"/>
          <p:cNvSpPr txBox="1"/>
          <p:nvPr/>
        </p:nvSpPr>
        <p:spPr>
          <a:xfrm>
            <a:off x="2238393" y="2843782"/>
            <a:ext cx="506523" cy="461665"/>
          </a:xfrm>
          <a:prstGeom prst="rect">
            <a:avLst/>
          </a:prstGeom>
          <a:noFill/>
        </p:spPr>
        <p:txBody>
          <a:bodyPr wrap="square" rtlCol="0">
            <a:spAutoFit/>
          </a:bodyPr>
          <a:lstStyle/>
          <a:p>
            <a:r>
              <a:rPr lang="en-US" sz="2400" b="1" dirty="0" smtClean="0">
                <a:solidFill>
                  <a:prstClr val="black"/>
                </a:solidFill>
              </a:rPr>
              <a:t>D</a:t>
            </a:r>
            <a:endParaRPr lang="en-US" sz="2400" b="1" dirty="0">
              <a:solidFill>
                <a:prstClr val="black"/>
              </a:solidFill>
            </a:endParaRPr>
          </a:p>
        </p:txBody>
      </p:sp>
      <p:grpSp>
        <p:nvGrpSpPr>
          <p:cNvPr id="3" name="Group 2"/>
          <p:cNvGrpSpPr/>
          <p:nvPr/>
        </p:nvGrpSpPr>
        <p:grpSpPr>
          <a:xfrm>
            <a:off x="1240169" y="2810273"/>
            <a:ext cx="998224" cy="855389"/>
            <a:chOff x="7782149" y="1389650"/>
            <a:chExt cx="998224" cy="855389"/>
          </a:xfrm>
        </p:grpSpPr>
        <p:sp>
          <p:nvSpPr>
            <p:cNvPr id="58" name="Oval 57"/>
            <p:cNvSpPr/>
            <p:nvPr/>
          </p:nvSpPr>
          <p:spPr>
            <a:xfrm>
              <a:off x="8475573" y="1389650"/>
              <a:ext cx="304800" cy="304800"/>
            </a:xfrm>
            <a:prstGeom prst="ellipse">
              <a:avLst/>
            </a:prstGeom>
            <a:solidFill>
              <a:schemeClr val="bg2">
                <a:lumMod val="75000"/>
              </a:schemeClr>
            </a:solid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61" name="Straight Arrow Connector 60"/>
            <p:cNvCxnSpPr>
              <a:endCxn id="58" idx="3"/>
            </p:cNvCxnSpPr>
            <p:nvPr/>
          </p:nvCxnSpPr>
          <p:spPr>
            <a:xfrm flipV="1">
              <a:off x="8049936" y="1649813"/>
              <a:ext cx="470274" cy="356365"/>
            </a:xfrm>
            <a:prstGeom prst="straightConnector1">
              <a:avLst/>
            </a:prstGeom>
            <a:ln w="38100">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64" name="Oval 63"/>
            <p:cNvSpPr/>
            <p:nvPr/>
          </p:nvSpPr>
          <p:spPr>
            <a:xfrm>
              <a:off x="7782149" y="1940239"/>
              <a:ext cx="304800" cy="30480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5" name="Rectangle 4"/>
          <p:cNvSpPr/>
          <p:nvPr/>
        </p:nvSpPr>
        <p:spPr>
          <a:xfrm>
            <a:off x="7124700" y="1371324"/>
            <a:ext cx="304800" cy="5257800"/>
          </a:xfrm>
          <a:prstGeom prst="rect">
            <a:avLst/>
          </a:prstGeom>
          <a:pattFill prst="smGrid">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TextBox 200"/>
          <p:cNvSpPr txBox="1"/>
          <p:nvPr/>
        </p:nvSpPr>
        <p:spPr>
          <a:xfrm>
            <a:off x="5169484" y="3682024"/>
            <a:ext cx="1934434" cy="830997"/>
          </a:xfrm>
          <a:prstGeom prst="rect">
            <a:avLst/>
          </a:prstGeom>
          <a:noFill/>
        </p:spPr>
        <p:txBody>
          <a:bodyPr wrap="square" rtlCol="0">
            <a:spAutoFit/>
          </a:bodyPr>
          <a:lstStyle/>
          <a:p>
            <a:r>
              <a:rPr lang="en-US" sz="2400" b="1" dirty="0" smtClean="0">
                <a:solidFill>
                  <a:prstClr val="black"/>
                </a:solidFill>
              </a:rPr>
              <a:t>A x B x C</a:t>
            </a:r>
          </a:p>
          <a:p>
            <a:r>
              <a:rPr lang="en-US" sz="2400" dirty="0" smtClean="0">
                <a:solidFill>
                  <a:prstClr val="black"/>
                </a:solidFill>
              </a:rPr>
              <a:t>(64-dim in)</a:t>
            </a:r>
            <a:endParaRPr lang="en-US" sz="2400" dirty="0">
              <a:solidFill>
                <a:prstClr val="black"/>
              </a:solidFill>
            </a:endParaRPr>
          </a:p>
        </p:txBody>
      </p:sp>
      <p:sp>
        <p:nvSpPr>
          <p:cNvPr id="202" name="TextBox 201"/>
          <p:cNvSpPr txBox="1"/>
          <p:nvPr/>
        </p:nvSpPr>
        <p:spPr>
          <a:xfrm>
            <a:off x="6210300" y="540327"/>
            <a:ext cx="2133600" cy="830997"/>
          </a:xfrm>
          <a:prstGeom prst="rect">
            <a:avLst/>
          </a:prstGeom>
          <a:noFill/>
        </p:spPr>
        <p:txBody>
          <a:bodyPr wrap="square" rtlCol="0">
            <a:spAutoFit/>
          </a:bodyPr>
          <a:lstStyle/>
          <a:p>
            <a:pPr algn="ctr"/>
            <a:r>
              <a:rPr lang="en-US" sz="2400" b="1" dirty="0" smtClean="0">
                <a:solidFill>
                  <a:prstClr val="black"/>
                </a:solidFill>
              </a:rPr>
              <a:t>D</a:t>
            </a:r>
          </a:p>
          <a:p>
            <a:pPr algn="ctr"/>
            <a:r>
              <a:rPr lang="en-US" sz="2400" dirty="0" smtClean="0">
                <a:solidFill>
                  <a:prstClr val="black"/>
                </a:solidFill>
              </a:rPr>
              <a:t>(4-dim out)</a:t>
            </a:r>
            <a:endParaRPr lang="en-US" sz="2400" dirty="0">
              <a:solidFill>
                <a:prstClr val="black"/>
              </a:solidFill>
            </a:endParaRPr>
          </a:p>
        </p:txBody>
      </p:sp>
      <p:sp>
        <p:nvSpPr>
          <p:cNvPr id="10" name="Left Brace 9"/>
          <p:cNvSpPr/>
          <p:nvPr/>
        </p:nvSpPr>
        <p:spPr>
          <a:xfrm>
            <a:off x="6515100" y="1371324"/>
            <a:ext cx="304800" cy="5181600"/>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6563083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228600" y="-76476"/>
            <a:ext cx="9067800" cy="1829076"/>
          </a:xfrm>
        </p:spPr>
        <p:txBody>
          <a:bodyPr>
            <a:normAutofit/>
          </a:bodyPr>
          <a:lstStyle/>
          <a:p>
            <a:pPr marL="0" indent="0">
              <a:buNone/>
            </a:pPr>
            <a:r>
              <a:rPr lang="en-US" b="1" dirty="0" smtClean="0"/>
              <a:t>Make one prediction for state </a:t>
            </a:r>
            <a:r>
              <a:rPr lang="en-US" b="1" i="1" dirty="0" smtClean="0">
                <a:solidFill>
                  <a:srgbClr val="FF0000"/>
                </a:solidFill>
              </a:rPr>
              <a:t>D(t)  </a:t>
            </a:r>
          </a:p>
          <a:p>
            <a:pPr marL="857250" lvl="1" indent="-457200"/>
            <a:r>
              <a:rPr lang="en-US" dirty="0" smtClean="0"/>
              <a:t>Choose </a:t>
            </a:r>
            <a:r>
              <a:rPr lang="en-US" i="1" dirty="0" smtClean="0"/>
              <a:t>many</a:t>
            </a:r>
            <a:r>
              <a:rPr lang="en-US" dirty="0" smtClean="0"/>
              <a:t> recent triplets with </a:t>
            </a:r>
            <a:r>
              <a:rPr lang="en-US" i="1" dirty="0" smtClean="0"/>
              <a:t>different</a:t>
            </a:r>
            <a:r>
              <a:rPr lang="en-US" dirty="0" smtClean="0"/>
              <a:t> </a:t>
            </a:r>
            <a:r>
              <a:rPr lang="en-US" dirty="0" smtClean="0">
                <a:latin typeface="Symbol" pitchFamily="18" charset="2"/>
              </a:rPr>
              <a:t>D</a:t>
            </a:r>
            <a:r>
              <a:rPr lang="en-US" dirty="0" smtClean="0"/>
              <a:t>T</a:t>
            </a:r>
          </a:p>
          <a:p>
            <a:pPr marL="857250" lvl="1" indent="-457200"/>
            <a:r>
              <a:rPr lang="en-US" dirty="0" smtClean="0"/>
              <a:t>Use </a:t>
            </a:r>
            <a:r>
              <a:rPr lang="en-US" i="1" dirty="0" smtClean="0"/>
              <a:t>all</a:t>
            </a:r>
            <a:r>
              <a:rPr lang="en-US" dirty="0" smtClean="0"/>
              <a:t> recent history</a:t>
            </a:r>
          </a:p>
        </p:txBody>
      </p:sp>
      <p:sp>
        <p:nvSpPr>
          <p:cNvPr id="5" name="Rectangle 4"/>
          <p:cNvSpPr/>
          <p:nvPr/>
        </p:nvSpPr>
        <p:spPr>
          <a:xfrm>
            <a:off x="4804980" y="2083467"/>
            <a:ext cx="304800" cy="3783934"/>
          </a:xfrm>
          <a:prstGeom prst="rect">
            <a:avLst/>
          </a:prstGeom>
          <a:pattFill prst="smGrid">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3" name="Straight Arrow Connector 12"/>
          <p:cNvCxnSpPr>
            <a:endCxn id="17" idx="3"/>
          </p:cNvCxnSpPr>
          <p:nvPr/>
        </p:nvCxnSpPr>
        <p:spPr>
          <a:xfrm rot="1756576" flipV="1">
            <a:off x="3063448" y="2540075"/>
            <a:ext cx="816261" cy="429598"/>
          </a:xfrm>
          <a:prstGeom prst="straightConnector1">
            <a:avLst/>
          </a:prstGeom>
          <a:ln w="38100">
            <a:solidFill>
              <a:schemeClr val="accent6">
                <a:lumMod val="7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16" idx="3"/>
          </p:cNvCxnSpPr>
          <p:nvPr/>
        </p:nvCxnSpPr>
        <p:spPr>
          <a:xfrm rot="1756576" flipV="1">
            <a:off x="1926917" y="2547693"/>
            <a:ext cx="710577" cy="437978"/>
          </a:xfrm>
          <a:prstGeom prst="straightConnector1">
            <a:avLst/>
          </a:prstGeom>
          <a:ln w="38100">
            <a:solidFill>
              <a:schemeClr val="accent6">
                <a:lumMod val="75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rot="1756576">
            <a:off x="1522524" y="2600194"/>
            <a:ext cx="304800" cy="304800"/>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16" name="Oval 15"/>
          <p:cNvSpPr/>
          <p:nvPr/>
        </p:nvSpPr>
        <p:spPr>
          <a:xfrm rot="1756576">
            <a:off x="2693501" y="2555708"/>
            <a:ext cx="304800" cy="304800"/>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17" name="Oval 16"/>
          <p:cNvSpPr/>
          <p:nvPr/>
        </p:nvSpPr>
        <p:spPr>
          <a:xfrm rot="1756576">
            <a:off x="3926917" y="2573396"/>
            <a:ext cx="304800" cy="304800"/>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18" name="TextBox 17"/>
          <p:cNvSpPr txBox="1"/>
          <p:nvPr/>
        </p:nvSpPr>
        <p:spPr>
          <a:xfrm>
            <a:off x="1437509" y="2083467"/>
            <a:ext cx="855395" cy="461665"/>
          </a:xfrm>
          <a:prstGeom prst="rect">
            <a:avLst/>
          </a:prstGeom>
          <a:noFill/>
          <a:ln>
            <a:noFill/>
          </a:ln>
        </p:spPr>
        <p:txBody>
          <a:bodyPr wrap="square" rtlCol="0">
            <a:spAutoFit/>
          </a:bodyPr>
          <a:lstStyle/>
          <a:p>
            <a:r>
              <a:rPr lang="en-US" sz="2400" b="1" dirty="0" smtClean="0">
                <a:solidFill>
                  <a:schemeClr val="accent6">
                    <a:lumMod val="75000"/>
                  </a:schemeClr>
                </a:solidFill>
              </a:rPr>
              <a:t>A</a:t>
            </a:r>
            <a:r>
              <a:rPr lang="en-US" sz="2400" b="1" baseline="-25000" dirty="0" smtClean="0">
                <a:solidFill>
                  <a:schemeClr val="accent6">
                    <a:lumMod val="75000"/>
                  </a:schemeClr>
                </a:solidFill>
              </a:rPr>
              <a:t>1</a:t>
            </a:r>
            <a:endParaRPr lang="en-US" sz="2400" b="1" baseline="-25000" dirty="0">
              <a:solidFill>
                <a:schemeClr val="accent6">
                  <a:lumMod val="75000"/>
                </a:schemeClr>
              </a:solidFill>
            </a:endParaRPr>
          </a:p>
        </p:txBody>
      </p:sp>
      <p:sp>
        <p:nvSpPr>
          <p:cNvPr id="19" name="TextBox 18"/>
          <p:cNvSpPr txBox="1"/>
          <p:nvPr/>
        </p:nvSpPr>
        <p:spPr>
          <a:xfrm>
            <a:off x="1967109" y="2696391"/>
            <a:ext cx="910239" cy="461665"/>
          </a:xfrm>
          <a:prstGeom prst="rect">
            <a:avLst/>
          </a:prstGeom>
          <a:noFill/>
          <a:ln>
            <a:noFill/>
          </a:ln>
        </p:spPr>
        <p:txBody>
          <a:bodyPr wrap="square" rtlCol="0">
            <a:spAutoFit/>
          </a:bodyPr>
          <a:lstStyle/>
          <a:p>
            <a:r>
              <a:rPr lang="en-US" sz="2400" b="1" dirty="0" smtClean="0">
                <a:solidFill>
                  <a:schemeClr val="accent6">
                    <a:lumMod val="75000"/>
                  </a:schemeClr>
                </a:solidFill>
                <a:latin typeface="Symbol" pitchFamily="18" charset="2"/>
              </a:rPr>
              <a:t>D</a:t>
            </a:r>
            <a:r>
              <a:rPr lang="en-US" sz="2400" b="1" dirty="0" smtClean="0">
                <a:solidFill>
                  <a:schemeClr val="accent6">
                    <a:lumMod val="75000"/>
                  </a:schemeClr>
                </a:solidFill>
              </a:rPr>
              <a:t>T</a:t>
            </a:r>
            <a:r>
              <a:rPr lang="en-US" sz="2400" b="1" baseline="-25000" dirty="0" smtClean="0">
                <a:solidFill>
                  <a:schemeClr val="accent6">
                    <a:lumMod val="75000"/>
                  </a:schemeClr>
                </a:solidFill>
              </a:rPr>
              <a:t>1</a:t>
            </a:r>
            <a:endParaRPr lang="en-US" sz="2400" b="1" baseline="-25000" dirty="0">
              <a:solidFill>
                <a:schemeClr val="accent6">
                  <a:lumMod val="75000"/>
                </a:schemeClr>
              </a:solidFill>
            </a:endParaRPr>
          </a:p>
        </p:txBody>
      </p:sp>
      <p:sp>
        <p:nvSpPr>
          <p:cNvPr id="20" name="TextBox 19"/>
          <p:cNvSpPr txBox="1"/>
          <p:nvPr/>
        </p:nvSpPr>
        <p:spPr>
          <a:xfrm>
            <a:off x="3103149" y="2708108"/>
            <a:ext cx="910239" cy="461665"/>
          </a:xfrm>
          <a:prstGeom prst="rect">
            <a:avLst/>
          </a:prstGeom>
          <a:noFill/>
          <a:ln>
            <a:noFill/>
          </a:ln>
        </p:spPr>
        <p:txBody>
          <a:bodyPr wrap="square" rtlCol="0">
            <a:spAutoFit/>
          </a:bodyPr>
          <a:lstStyle/>
          <a:p>
            <a:r>
              <a:rPr lang="en-US" sz="2400" b="1" dirty="0" smtClean="0">
                <a:solidFill>
                  <a:schemeClr val="accent6">
                    <a:lumMod val="75000"/>
                  </a:schemeClr>
                </a:solidFill>
                <a:latin typeface="Symbol" pitchFamily="18" charset="2"/>
              </a:rPr>
              <a:t>D</a:t>
            </a:r>
            <a:r>
              <a:rPr lang="en-US" sz="2400" b="1" dirty="0" smtClean="0">
                <a:solidFill>
                  <a:schemeClr val="accent6">
                    <a:lumMod val="75000"/>
                  </a:schemeClr>
                </a:solidFill>
              </a:rPr>
              <a:t>T</a:t>
            </a:r>
            <a:r>
              <a:rPr lang="en-US" sz="2400" b="1" baseline="-25000" dirty="0" smtClean="0">
                <a:solidFill>
                  <a:schemeClr val="accent6">
                    <a:lumMod val="75000"/>
                  </a:schemeClr>
                </a:solidFill>
              </a:rPr>
              <a:t>1</a:t>
            </a:r>
            <a:endParaRPr lang="en-US" sz="2400" b="1" baseline="-25000" dirty="0">
              <a:solidFill>
                <a:schemeClr val="accent6">
                  <a:lumMod val="75000"/>
                </a:schemeClr>
              </a:solidFill>
            </a:endParaRPr>
          </a:p>
        </p:txBody>
      </p:sp>
      <p:sp>
        <p:nvSpPr>
          <p:cNvPr id="21" name="TextBox 20"/>
          <p:cNvSpPr txBox="1"/>
          <p:nvPr/>
        </p:nvSpPr>
        <p:spPr>
          <a:xfrm>
            <a:off x="4250464" y="2642556"/>
            <a:ext cx="910239" cy="461665"/>
          </a:xfrm>
          <a:prstGeom prst="rect">
            <a:avLst/>
          </a:prstGeom>
          <a:noFill/>
          <a:ln>
            <a:noFill/>
          </a:ln>
        </p:spPr>
        <p:txBody>
          <a:bodyPr wrap="square" rtlCol="0">
            <a:spAutoFit/>
          </a:bodyPr>
          <a:lstStyle/>
          <a:p>
            <a:r>
              <a:rPr lang="en-US" sz="2400" b="1" dirty="0" smtClean="0">
                <a:solidFill>
                  <a:schemeClr val="accent6">
                    <a:lumMod val="75000"/>
                  </a:schemeClr>
                </a:solidFill>
                <a:latin typeface="Symbol" pitchFamily="18" charset="2"/>
              </a:rPr>
              <a:t>D</a:t>
            </a:r>
            <a:r>
              <a:rPr lang="en-US" sz="2400" b="1" dirty="0" smtClean="0">
                <a:solidFill>
                  <a:schemeClr val="accent6">
                    <a:lumMod val="75000"/>
                  </a:schemeClr>
                </a:solidFill>
              </a:rPr>
              <a:t>T</a:t>
            </a:r>
            <a:r>
              <a:rPr lang="en-US" sz="2400" b="1" baseline="-25000" dirty="0" smtClean="0">
                <a:solidFill>
                  <a:schemeClr val="accent6">
                    <a:lumMod val="75000"/>
                  </a:schemeClr>
                </a:solidFill>
              </a:rPr>
              <a:t>1</a:t>
            </a:r>
            <a:endParaRPr lang="en-US" sz="2400" b="1" baseline="-25000" dirty="0">
              <a:solidFill>
                <a:schemeClr val="accent6">
                  <a:lumMod val="75000"/>
                </a:schemeClr>
              </a:solidFill>
            </a:endParaRPr>
          </a:p>
        </p:txBody>
      </p:sp>
      <p:sp>
        <p:nvSpPr>
          <p:cNvPr id="22" name="Oval 21"/>
          <p:cNvSpPr/>
          <p:nvPr/>
        </p:nvSpPr>
        <p:spPr>
          <a:xfrm rot="1756576">
            <a:off x="5367478" y="2546036"/>
            <a:ext cx="304800" cy="304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23" name="Straight Arrow Connector 22"/>
          <p:cNvCxnSpPr>
            <a:stCxn id="17" idx="7"/>
            <a:endCxn id="22" idx="3"/>
          </p:cNvCxnSpPr>
          <p:nvPr/>
        </p:nvCxnSpPr>
        <p:spPr>
          <a:xfrm>
            <a:off x="4226014" y="2684496"/>
            <a:ext cx="1147167" cy="55240"/>
          </a:xfrm>
          <a:prstGeom prst="straightConnector1">
            <a:avLst/>
          </a:prstGeom>
          <a:ln w="38100">
            <a:solidFill>
              <a:schemeClr val="accent6">
                <a:lumMod val="75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612406" y="2498391"/>
            <a:ext cx="935862" cy="461665"/>
          </a:xfrm>
          <a:prstGeom prst="rect">
            <a:avLst/>
          </a:prstGeom>
          <a:noFill/>
        </p:spPr>
        <p:txBody>
          <a:bodyPr wrap="square" rtlCol="0">
            <a:spAutoFit/>
          </a:bodyPr>
          <a:lstStyle/>
          <a:p>
            <a:r>
              <a:rPr lang="en-US" sz="2400" b="1" i="1" dirty="0" smtClean="0">
                <a:solidFill>
                  <a:srgbClr val="FF0000"/>
                </a:solidFill>
              </a:rPr>
              <a:t>D</a:t>
            </a:r>
            <a:r>
              <a:rPr lang="en-US" sz="2400" b="1" i="1" baseline="-25000" dirty="0" smtClean="0">
                <a:solidFill>
                  <a:srgbClr val="FF0000"/>
                </a:solidFill>
              </a:rPr>
              <a:t>1</a:t>
            </a:r>
            <a:r>
              <a:rPr lang="en-US" sz="2400" b="1" i="1" dirty="0" smtClean="0">
                <a:solidFill>
                  <a:srgbClr val="FF0000"/>
                </a:solidFill>
              </a:rPr>
              <a:t>(t)</a:t>
            </a:r>
            <a:endParaRPr lang="en-US" sz="2400" b="1" i="1" dirty="0">
              <a:solidFill>
                <a:srgbClr val="FF0000"/>
              </a:solidFill>
            </a:endParaRPr>
          </a:p>
        </p:txBody>
      </p:sp>
      <p:sp>
        <p:nvSpPr>
          <p:cNvPr id="25" name="TextBox 24"/>
          <p:cNvSpPr txBox="1"/>
          <p:nvPr/>
        </p:nvSpPr>
        <p:spPr>
          <a:xfrm>
            <a:off x="3850189" y="2111844"/>
            <a:ext cx="855395" cy="461665"/>
          </a:xfrm>
          <a:prstGeom prst="rect">
            <a:avLst/>
          </a:prstGeom>
          <a:noFill/>
          <a:ln>
            <a:noFill/>
          </a:ln>
        </p:spPr>
        <p:txBody>
          <a:bodyPr wrap="square" rtlCol="0">
            <a:spAutoFit/>
          </a:bodyPr>
          <a:lstStyle/>
          <a:p>
            <a:r>
              <a:rPr lang="en-US" sz="2400" b="1" dirty="0">
                <a:solidFill>
                  <a:schemeClr val="accent6">
                    <a:lumMod val="75000"/>
                  </a:schemeClr>
                </a:solidFill>
              </a:rPr>
              <a:t>C</a:t>
            </a:r>
            <a:r>
              <a:rPr lang="en-US" sz="2400" b="1" baseline="-25000" dirty="0" smtClean="0">
                <a:solidFill>
                  <a:schemeClr val="accent6">
                    <a:lumMod val="75000"/>
                  </a:schemeClr>
                </a:solidFill>
              </a:rPr>
              <a:t>1</a:t>
            </a:r>
            <a:endParaRPr lang="en-US" sz="2400" b="1" baseline="-25000" dirty="0">
              <a:solidFill>
                <a:schemeClr val="accent6">
                  <a:lumMod val="75000"/>
                </a:schemeClr>
              </a:solidFill>
            </a:endParaRPr>
          </a:p>
        </p:txBody>
      </p:sp>
      <p:sp>
        <p:nvSpPr>
          <p:cNvPr id="26" name="TextBox 25"/>
          <p:cNvSpPr txBox="1"/>
          <p:nvPr/>
        </p:nvSpPr>
        <p:spPr>
          <a:xfrm>
            <a:off x="2625665" y="2090326"/>
            <a:ext cx="855395" cy="461665"/>
          </a:xfrm>
          <a:prstGeom prst="rect">
            <a:avLst/>
          </a:prstGeom>
          <a:noFill/>
          <a:ln>
            <a:noFill/>
          </a:ln>
        </p:spPr>
        <p:txBody>
          <a:bodyPr wrap="square" rtlCol="0">
            <a:spAutoFit/>
          </a:bodyPr>
          <a:lstStyle/>
          <a:p>
            <a:r>
              <a:rPr lang="en-US" sz="2400" b="1" dirty="0">
                <a:solidFill>
                  <a:schemeClr val="accent6">
                    <a:lumMod val="75000"/>
                  </a:schemeClr>
                </a:solidFill>
              </a:rPr>
              <a:t>B</a:t>
            </a:r>
            <a:r>
              <a:rPr lang="en-US" sz="2400" b="1" baseline="-25000" dirty="0" smtClean="0">
                <a:solidFill>
                  <a:schemeClr val="accent6">
                    <a:lumMod val="75000"/>
                  </a:schemeClr>
                </a:solidFill>
              </a:rPr>
              <a:t>1</a:t>
            </a:r>
            <a:endParaRPr lang="en-US" sz="2400" b="1" baseline="-25000" dirty="0">
              <a:solidFill>
                <a:schemeClr val="accent6">
                  <a:lumMod val="75000"/>
                </a:schemeClr>
              </a:solidFill>
            </a:endParaRPr>
          </a:p>
        </p:txBody>
      </p:sp>
      <p:cxnSp>
        <p:nvCxnSpPr>
          <p:cNvPr id="27" name="Straight Arrow Connector 26"/>
          <p:cNvCxnSpPr>
            <a:endCxn id="31" idx="3"/>
          </p:cNvCxnSpPr>
          <p:nvPr/>
        </p:nvCxnSpPr>
        <p:spPr>
          <a:xfrm>
            <a:off x="2611764" y="3885607"/>
            <a:ext cx="1081218" cy="27413"/>
          </a:xfrm>
          <a:prstGeom prst="straightConnector1">
            <a:avLst/>
          </a:prstGeom>
          <a:ln w="38100">
            <a:solidFill>
              <a:srgbClr val="92D05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29" idx="7"/>
            <a:endCxn id="30" idx="3"/>
          </p:cNvCxnSpPr>
          <p:nvPr/>
        </p:nvCxnSpPr>
        <p:spPr>
          <a:xfrm>
            <a:off x="1133112" y="3869258"/>
            <a:ext cx="1124493" cy="36532"/>
          </a:xfrm>
          <a:prstGeom prst="straightConnector1">
            <a:avLst/>
          </a:prstGeom>
          <a:ln w="38100">
            <a:solidFill>
              <a:srgbClr val="92D05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rot="1756576">
            <a:off x="834015" y="3758158"/>
            <a:ext cx="304800" cy="304800"/>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75000"/>
                </a:schemeClr>
              </a:solidFill>
            </a:endParaRPr>
          </a:p>
        </p:txBody>
      </p:sp>
      <p:sp>
        <p:nvSpPr>
          <p:cNvPr id="30" name="Oval 29"/>
          <p:cNvSpPr/>
          <p:nvPr/>
        </p:nvSpPr>
        <p:spPr>
          <a:xfrm rot="1756576">
            <a:off x="2251902" y="3712090"/>
            <a:ext cx="304800" cy="304800"/>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75000"/>
                </a:schemeClr>
              </a:solidFill>
            </a:endParaRPr>
          </a:p>
        </p:txBody>
      </p:sp>
      <p:sp>
        <p:nvSpPr>
          <p:cNvPr id="31" name="Oval 30"/>
          <p:cNvSpPr/>
          <p:nvPr/>
        </p:nvSpPr>
        <p:spPr>
          <a:xfrm rot="1756576">
            <a:off x="3687279" y="3719320"/>
            <a:ext cx="304800" cy="304800"/>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75000"/>
                </a:schemeClr>
              </a:solidFill>
            </a:endParaRPr>
          </a:p>
        </p:txBody>
      </p:sp>
      <p:sp>
        <p:nvSpPr>
          <p:cNvPr id="32" name="TextBox 31"/>
          <p:cNvSpPr txBox="1"/>
          <p:nvPr/>
        </p:nvSpPr>
        <p:spPr>
          <a:xfrm>
            <a:off x="819529" y="3305786"/>
            <a:ext cx="855395" cy="461665"/>
          </a:xfrm>
          <a:prstGeom prst="rect">
            <a:avLst/>
          </a:prstGeom>
          <a:noFill/>
          <a:ln>
            <a:noFill/>
          </a:ln>
        </p:spPr>
        <p:txBody>
          <a:bodyPr wrap="square" rtlCol="0">
            <a:spAutoFit/>
          </a:bodyPr>
          <a:lstStyle/>
          <a:p>
            <a:r>
              <a:rPr lang="en-US" sz="2400" b="1" dirty="0" smtClean="0">
                <a:solidFill>
                  <a:schemeClr val="accent3">
                    <a:lumMod val="75000"/>
                  </a:schemeClr>
                </a:solidFill>
              </a:rPr>
              <a:t>A</a:t>
            </a:r>
            <a:r>
              <a:rPr lang="en-US" sz="2400" b="1" baseline="-25000" dirty="0">
                <a:solidFill>
                  <a:schemeClr val="accent3">
                    <a:lumMod val="75000"/>
                  </a:schemeClr>
                </a:solidFill>
              </a:rPr>
              <a:t>2</a:t>
            </a:r>
          </a:p>
        </p:txBody>
      </p:sp>
      <p:sp>
        <p:nvSpPr>
          <p:cNvPr id="33" name="TextBox 32"/>
          <p:cNvSpPr txBox="1"/>
          <p:nvPr/>
        </p:nvSpPr>
        <p:spPr>
          <a:xfrm>
            <a:off x="1313268" y="3806625"/>
            <a:ext cx="910239" cy="461665"/>
          </a:xfrm>
          <a:prstGeom prst="rect">
            <a:avLst/>
          </a:prstGeom>
          <a:noFill/>
          <a:ln>
            <a:noFill/>
          </a:ln>
        </p:spPr>
        <p:txBody>
          <a:bodyPr wrap="square" rtlCol="0">
            <a:spAutoFit/>
          </a:bodyPr>
          <a:lstStyle/>
          <a:p>
            <a:r>
              <a:rPr lang="en-US" sz="2400" b="1" dirty="0" smtClean="0">
                <a:solidFill>
                  <a:schemeClr val="accent3">
                    <a:lumMod val="75000"/>
                  </a:schemeClr>
                </a:solidFill>
                <a:latin typeface="Symbol" pitchFamily="18" charset="2"/>
              </a:rPr>
              <a:t>D</a:t>
            </a:r>
            <a:r>
              <a:rPr lang="en-US" sz="2400" b="1" dirty="0" smtClean="0">
                <a:solidFill>
                  <a:schemeClr val="accent3">
                    <a:lumMod val="75000"/>
                  </a:schemeClr>
                </a:solidFill>
              </a:rPr>
              <a:t>T</a:t>
            </a:r>
            <a:r>
              <a:rPr lang="en-US" sz="2400" b="1" baseline="-25000" dirty="0">
                <a:solidFill>
                  <a:schemeClr val="accent3">
                    <a:lumMod val="75000"/>
                  </a:schemeClr>
                </a:solidFill>
              </a:rPr>
              <a:t>2</a:t>
            </a:r>
          </a:p>
        </p:txBody>
      </p:sp>
      <p:sp>
        <p:nvSpPr>
          <p:cNvPr id="34" name="TextBox 33"/>
          <p:cNvSpPr txBox="1"/>
          <p:nvPr/>
        </p:nvSpPr>
        <p:spPr>
          <a:xfrm>
            <a:off x="2747336" y="3841120"/>
            <a:ext cx="910239" cy="461665"/>
          </a:xfrm>
          <a:prstGeom prst="rect">
            <a:avLst/>
          </a:prstGeom>
          <a:noFill/>
          <a:ln>
            <a:noFill/>
          </a:ln>
        </p:spPr>
        <p:txBody>
          <a:bodyPr wrap="square" rtlCol="0">
            <a:spAutoFit/>
          </a:bodyPr>
          <a:lstStyle/>
          <a:p>
            <a:r>
              <a:rPr lang="en-US" sz="2400" b="1" dirty="0" smtClean="0">
                <a:solidFill>
                  <a:schemeClr val="accent3">
                    <a:lumMod val="75000"/>
                  </a:schemeClr>
                </a:solidFill>
                <a:latin typeface="Symbol" pitchFamily="18" charset="2"/>
              </a:rPr>
              <a:t>D</a:t>
            </a:r>
            <a:r>
              <a:rPr lang="en-US" sz="2400" b="1" dirty="0" smtClean="0">
                <a:solidFill>
                  <a:schemeClr val="accent3">
                    <a:lumMod val="75000"/>
                  </a:schemeClr>
                </a:solidFill>
              </a:rPr>
              <a:t>T</a:t>
            </a:r>
            <a:r>
              <a:rPr lang="en-US" sz="2400" b="1" baseline="-25000" dirty="0">
                <a:solidFill>
                  <a:schemeClr val="accent3">
                    <a:lumMod val="75000"/>
                  </a:schemeClr>
                </a:solidFill>
              </a:rPr>
              <a:t>2</a:t>
            </a:r>
          </a:p>
        </p:txBody>
      </p:sp>
      <p:sp>
        <p:nvSpPr>
          <p:cNvPr id="35" name="TextBox 34"/>
          <p:cNvSpPr txBox="1"/>
          <p:nvPr/>
        </p:nvSpPr>
        <p:spPr>
          <a:xfrm>
            <a:off x="4047141" y="3872698"/>
            <a:ext cx="910239" cy="461665"/>
          </a:xfrm>
          <a:prstGeom prst="rect">
            <a:avLst/>
          </a:prstGeom>
          <a:noFill/>
          <a:ln>
            <a:noFill/>
          </a:ln>
        </p:spPr>
        <p:txBody>
          <a:bodyPr wrap="square" rtlCol="0">
            <a:spAutoFit/>
          </a:bodyPr>
          <a:lstStyle/>
          <a:p>
            <a:r>
              <a:rPr lang="en-US" sz="2400" b="1" dirty="0" smtClean="0">
                <a:solidFill>
                  <a:schemeClr val="accent3">
                    <a:lumMod val="75000"/>
                  </a:schemeClr>
                </a:solidFill>
                <a:latin typeface="Symbol" pitchFamily="18" charset="2"/>
              </a:rPr>
              <a:t>D</a:t>
            </a:r>
            <a:r>
              <a:rPr lang="en-US" sz="2400" b="1" dirty="0" smtClean="0">
                <a:solidFill>
                  <a:schemeClr val="accent3">
                    <a:lumMod val="75000"/>
                  </a:schemeClr>
                </a:solidFill>
              </a:rPr>
              <a:t>T</a:t>
            </a:r>
            <a:r>
              <a:rPr lang="en-US" sz="2400" b="1" baseline="-25000" dirty="0">
                <a:solidFill>
                  <a:schemeClr val="accent3">
                    <a:lumMod val="75000"/>
                  </a:schemeClr>
                </a:solidFill>
              </a:rPr>
              <a:t>2</a:t>
            </a:r>
          </a:p>
        </p:txBody>
      </p:sp>
      <p:sp>
        <p:nvSpPr>
          <p:cNvPr id="36" name="Oval 35"/>
          <p:cNvSpPr/>
          <p:nvPr/>
        </p:nvSpPr>
        <p:spPr>
          <a:xfrm rot="1756576">
            <a:off x="5367480" y="3640990"/>
            <a:ext cx="304800" cy="304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37" name="Straight Arrow Connector 36"/>
          <p:cNvCxnSpPr>
            <a:stCxn id="31" idx="7"/>
            <a:endCxn id="36" idx="3"/>
          </p:cNvCxnSpPr>
          <p:nvPr/>
        </p:nvCxnSpPr>
        <p:spPr>
          <a:xfrm>
            <a:off x="3986376" y="3830420"/>
            <a:ext cx="1386807" cy="4270"/>
          </a:xfrm>
          <a:prstGeom prst="straightConnector1">
            <a:avLst/>
          </a:prstGeom>
          <a:ln w="38100">
            <a:solidFill>
              <a:srgbClr val="92D05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3646865" y="3244856"/>
            <a:ext cx="855395" cy="461665"/>
          </a:xfrm>
          <a:prstGeom prst="rect">
            <a:avLst/>
          </a:prstGeom>
          <a:noFill/>
          <a:ln>
            <a:noFill/>
          </a:ln>
        </p:spPr>
        <p:txBody>
          <a:bodyPr wrap="square" rtlCol="0">
            <a:spAutoFit/>
          </a:bodyPr>
          <a:lstStyle/>
          <a:p>
            <a:r>
              <a:rPr lang="en-US" sz="2400" b="1" dirty="0" smtClean="0">
                <a:solidFill>
                  <a:schemeClr val="accent3">
                    <a:lumMod val="75000"/>
                  </a:schemeClr>
                </a:solidFill>
              </a:rPr>
              <a:t>C</a:t>
            </a:r>
            <a:r>
              <a:rPr lang="en-US" sz="2400" b="1" baseline="-25000" dirty="0">
                <a:solidFill>
                  <a:schemeClr val="accent3">
                    <a:lumMod val="75000"/>
                  </a:schemeClr>
                </a:solidFill>
              </a:rPr>
              <a:t>2</a:t>
            </a:r>
          </a:p>
        </p:txBody>
      </p:sp>
      <p:sp>
        <p:nvSpPr>
          <p:cNvPr id="39" name="TextBox 38"/>
          <p:cNvSpPr txBox="1"/>
          <p:nvPr/>
        </p:nvSpPr>
        <p:spPr>
          <a:xfrm>
            <a:off x="2404302" y="3306358"/>
            <a:ext cx="855395" cy="461665"/>
          </a:xfrm>
          <a:prstGeom prst="rect">
            <a:avLst/>
          </a:prstGeom>
          <a:noFill/>
          <a:ln>
            <a:noFill/>
          </a:ln>
        </p:spPr>
        <p:txBody>
          <a:bodyPr wrap="square" rtlCol="0">
            <a:spAutoFit/>
          </a:bodyPr>
          <a:lstStyle/>
          <a:p>
            <a:r>
              <a:rPr lang="en-US" sz="2400" b="1" dirty="0" smtClean="0">
                <a:solidFill>
                  <a:schemeClr val="accent3">
                    <a:lumMod val="75000"/>
                  </a:schemeClr>
                </a:solidFill>
              </a:rPr>
              <a:t>B</a:t>
            </a:r>
            <a:r>
              <a:rPr lang="en-US" sz="2400" b="1" baseline="-25000" dirty="0">
                <a:solidFill>
                  <a:schemeClr val="accent3">
                    <a:lumMod val="75000"/>
                  </a:schemeClr>
                </a:solidFill>
              </a:rPr>
              <a:t>2</a:t>
            </a:r>
          </a:p>
        </p:txBody>
      </p:sp>
      <p:cxnSp>
        <p:nvCxnSpPr>
          <p:cNvPr id="40" name="Straight Arrow Connector 39"/>
          <p:cNvCxnSpPr/>
          <p:nvPr/>
        </p:nvCxnSpPr>
        <p:spPr>
          <a:xfrm>
            <a:off x="2174571" y="4849888"/>
            <a:ext cx="1236999" cy="5444"/>
          </a:xfrm>
          <a:prstGeom prst="straightConnector1">
            <a:avLst/>
          </a:prstGeom>
          <a:ln w="38100">
            <a:solidFill>
              <a:srgbClr val="7030A0"/>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42" idx="7"/>
            <a:endCxn id="43" idx="3"/>
          </p:cNvCxnSpPr>
          <p:nvPr/>
        </p:nvCxnSpPr>
        <p:spPr>
          <a:xfrm>
            <a:off x="475303" y="4787229"/>
            <a:ext cx="1345109" cy="62659"/>
          </a:xfrm>
          <a:prstGeom prst="straightConnector1">
            <a:avLst/>
          </a:prstGeom>
          <a:ln w="38100">
            <a:solidFill>
              <a:srgbClr val="7030A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42" name="Oval 41"/>
          <p:cNvSpPr/>
          <p:nvPr/>
        </p:nvSpPr>
        <p:spPr>
          <a:xfrm rot="1756576">
            <a:off x="176206" y="4676129"/>
            <a:ext cx="304800" cy="304800"/>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 name="Oval 42"/>
          <p:cNvSpPr/>
          <p:nvPr/>
        </p:nvSpPr>
        <p:spPr>
          <a:xfrm rot="1756576">
            <a:off x="1814709" y="4656188"/>
            <a:ext cx="304800" cy="304800"/>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75000"/>
                </a:schemeClr>
              </a:solidFill>
            </a:endParaRPr>
          </a:p>
        </p:txBody>
      </p:sp>
      <p:sp>
        <p:nvSpPr>
          <p:cNvPr id="44" name="Oval 43"/>
          <p:cNvSpPr/>
          <p:nvPr/>
        </p:nvSpPr>
        <p:spPr>
          <a:xfrm rot="1756576">
            <a:off x="3405867" y="4702932"/>
            <a:ext cx="304800" cy="304800"/>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75000"/>
                </a:schemeClr>
              </a:solidFill>
            </a:endParaRPr>
          </a:p>
        </p:txBody>
      </p:sp>
      <p:sp>
        <p:nvSpPr>
          <p:cNvPr id="45" name="TextBox 44"/>
          <p:cNvSpPr txBox="1"/>
          <p:nvPr/>
        </p:nvSpPr>
        <p:spPr>
          <a:xfrm>
            <a:off x="412050" y="4335351"/>
            <a:ext cx="855395" cy="461665"/>
          </a:xfrm>
          <a:prstGeom prst="rect">
            <a:avLst/>
          </a:prstGeom>
          <a:noFill/>
        </p:spPr>
        <p:txBody>
          <a:bodyPr wrap="square" rtlCol="0">
            <a:spAutoFit/>
          </a:bodyPr>
          <a:lstStyle/>
          <a:p>
            <a:r>
              <a:rPr lang="en-US" sz="2400" b="1" dirty="0" smtClean="0">
                <a:solidFill>
                  <a:schemeClr val="accent4">
                    <a:lumMod val="75000"/>
                  </a:schemeClr>
                </a:solidFill>
              </a:rPr>
              <a:t>A</a:t>
            </a:r>
            <a:r>
              <a:rPr lang="en-US" sz="2400" b="1" baseline="-25000" dirty="0">
                <a:solidFill>
                  <a:schemeClr val="accent4">
                    <a:lumMod val="75000"/>
                  </a:schemeClr>
                </a:solidFill>
              </a:rPr>
              <a:t>3</a:t>
            </a:r>
          </a:p>
        </p:txBody>
      </p:sp>
      <p:sp>
        <p:nvSpPr>
          <p:cNvPr id="46" name="TextBox 45"/>
          <p:cNvSpPr txBox="1"/>
          <p:nvPr/>
        </p:nvSpPr>
        <p:spPr>
          <a:xfrm>
            <a:off x="685856" y="4799126"/>
            <a:ext cx="910239" cy="461665"/>
          </a:xfrm>
          <a:prstGeom prst="rect">
            <a:avLst/>
          </a:prstGeom>
          <a:noFill/>
          <a:ln>
            <a:noFill/>
          </a:ln>
        </p:spPr>
        <p:txBody>
          <a:bodyPr wrap="square" rtlCol="0">
            <a:spAutoFit/>
          </a:bodyPr>
          <a:lstStyle/>
          <a:p>
            <a:r>
              <a:rPr lang="en-US" sz="2400" b="1" dirty="0" smtClean="0">
                <a:solidFill>
                  <a:schemeClr val="accent4">
                    <a:lumMod val="75000"/>
                  </a:schemeClr>
                </a:solidFill>
                <a:latin typeface="Symbol" pitchFamily="18" charset="2"/>
              </a:rPr>
              <a:t>D</a:t>
            </a:r>
            <a:r>
              <a:rPr lang="en-US" sz="2400" b="1" dirty="0" smtClean="0">
                <a:solidFill>
                  <a:schemeClr val="accent4">
                    <a:lumMod val="75000"/>
                  </a:schemeClr>
                </a:solidFill>
              </a:rPr>
              <a:t>T</a:t>
            </a:r>
            <a:r>
              <a:rPr lang="en-US" sz="2400" b="1" baseline="-25000" dirty="0">
                <a:solidFill>
                  <a:schemeClr val="accent4">
                    <a:lumMod val="75000"/>
                  </a:schemeClr>
                </a:solidFill>
              </a:rPr>
              <a:t>3</a:t>
            </a:r>
          </a:p>
        </p:txBody>
      </p:sp>
      <p:sp>
        <p:nvSpPr>
          <p:cNvPr id="47" name="TextBox 46"/>
          <p:cNvSpPr txBox="1"/>
          <p:nvPr/>
        </p:nvSpPr>
        <p:spPr>
          <a:xfrm>
            <a:off x="2309056" y="4773773"/>
            <a:ext cx="910239" cy="461665"/>
          </a:xfrm>
          <a:prstGeom prst="rect">
            <a:avLst/>
          </a:prstGeom>
          <a:noFill/>
          <a:ln>
            <a:noFill/>
          </a:ln>
        </p:spPr>
        <p:txBody>
          <a:bodyPr wrap="square" rtlCol="0">
            <a:spAutoFit/>
          </a:bodyPr>
          <a:lstStyle/>
          <a:p>
            <a:r>
              <a:rPr lang="en-US" sz="2400" b="1" dirty="0" smtClean="0">
                <a:solidFill>
                  <a:schemeClr val="accent4">
                    <a:lumMod val="75000"/>
                  </a:schemeClr>
                </a:solidFill>
                <a:latin typeface="Symbol" pitchFamily="18" charset="2"/>
              </a:rPr>
              <a:t>D</a:t>
            </a:r>
            <a:r>
              <a:rPr lang="en-US" sz="2400" b="1" dirty="0" smtClean="0">
                <a:solidFill>
                  <a:schemeClr val="accent4">
                    <a:lumMod val="75000"/>
                  </a:schemeClr>
                </a:solidFill>
              </a:rPr>
              <a:t>T</a:t>
            </a:r>
            <a:r>
              <a:rPr lang="en-US" sz="2400" b="1" baseline="-25000" dirty="0">
                <a:solidFill>
                  <a:schemeClr val="accent4">
                    <a:lumMod val="75000"/>
                  </a:schemeClr>
                </a:solidFill>
              </a:rPr>
              <a:t>3</a:t>
            </a:r>
          </a:p>
        </p:txBody>
      </p:sp>
      <p:sp>
        <p:nvSpPr>
          <p:cNvPr id="48" name="TextBox 47"/>
          <p:cNvSpPr txBox="1"/>
          <p:nvPr/>
        </p:nvSpPr>
        <p:spPr>
          <a:xfrm>
            <a:off x="3679529" y="4814019"/>
            <a:ext cx="822731" cy="461665"/>
          </a:xfrm>
          <a:prstGeom prst="rect">
            <a:avLst/>
          </a:prstGeom>
          <a:noFill/>
          <a:ln>
            <a:noFill/>
          </a:ln>
        </p:spPr>
        <p:txBody>
          <a:bodyPr wrap="square" rtlCol="0">
            <a:spAutoFit/>
          </a:bodyPr>
          <a:lstStyle/>
          <a:p>
            <a:r>
              <a:rPr lang="en-US" sz="2400" b="1" dirty="0" smtClean="0">
                <a:solidFill>
                  <a:schemeClr val="accent4">
                    <a:lumMod val="75000"/>
                  </a:schemeClr>
                </a:solidFill>
                <a:latin typeface="Symbol" pitchFamily="18" charset="2"/>
              </a:rPr>
              <a:t>D</a:t>
            </a:r>
            <a:r>
              <a:rPr lang="en-US" sz="2400" b="1" dirty="0" smtClean="0">
                <a:solidFill>
                  <a:schemeClr val="accent4">
                    <a:lumMod val="75000"/>
                  </a:schemeClr>
                </a:solidFill>
              </a:rPr>
              <a:t>T</a:t>
            </a:r>
            <a:r>
              <a:rPr lang="en-US" sz="2400" b="1" baseline="-25000" dirty="0">
                <a:solidFill>
                  <a:schemeClr val="accent4">
                    <a:lumMod val="75000"/>
                  </a:schemeClr>
                </a:solidFill>
              </a:rPr>
              <a:t>3</a:t>
            </a:r>
          </a:p>
        </p:txBody>
      </p:sp>
      <p:sp>
        <p:nvSpPr>
          <p:cNvPr id="49" name="Oval 48"/>
          <p:cNvSpPr/>
          <p:nvPr/>
        </p:nvSpPr>
        <p:spPr>
          <a:xfrm rot="1756576">
            <a:off x="5367479" y="4690847"/>
            <a:ext cx="304800" cy="304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50" name="Straight Arrow Connector 49"/>
          <p:cNvCxnSpPr>
            <a:endCxn id="49" idx="2"/>
          </p:cNvCxnSpPr>
          <p:nvPr/>
        </p:nvCxnSpPr>
        <p:spPr>
          <a:xfrm flipV="1">
            <a:off x="3692982" y="4768720"/>
            <a:ext cx="1693963" cy="81168"/>
          </a:xfrm>
          <a:prstGeom prst="straightConnector1">
            <a:avLst/>
          </a:prstGeom>
          <a:ln w="38100">
            <a:solidFill>
              <a:srgbClr val="7030A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3440244" y="4282351"/>
            <a:ext cx="569411" cy="461665"/>
          </a:xfrm>
          <a:prstGeom prst="rect">
            <a:avLst/>
          </a:prstGeom>
          <a:noFill/>
        </p:spPr>
        <p:txBody>
          <a:bodyPr wrap="square" rtlCol="0">
            <a:spAutoFit/>
          </a:bodyPr>
          <a:lstStyle/>
          <a:p>
            <a:r>
              <a:rPr lang="en-US" sz="2400" b="1" dirty="0" smtClean="0">
                <a:solidFill>
                  <a:schemeClr val="accent4">
                    <a:lumMod val="75000"/>
                  </a:schemeClr>
                </a:solidFill>
              </a:rPr>
              <a:t>C</a:t>
            </a:r>
            <a:r>
              <a:rPr lang="en-US" sz="2400" b="1" baseline="-25000" dirty="0">
                <a:solidFill>
                  <a:schemeClr val="accent4">
                    <a:lumMod val="75000"/>
                  </a:schemeClr>
                </a:solidFill>
              </a:rPr>
              <a:t>3</a:t>
            </a:r>
          </a:p>
        </p:txBody>
      </p:sp>
      <p:sp>
        <p:nvSpPr>
          <p:cNvPr id="52" name="TextBox 51"/>
          <p:cNvSpPr txBox="1"/>
          <p:nvPr/>
        </p:nvSpPr>
        <p:spPr>
          <a:xfrm>
            <a:off x="2021953" y="4346923"/>
            <a:ext cx="855395" cy="461665"/>
          </a:xfrm>
          <a:prstGeom prst="rect">
            <a:avLst/>
          </a:prstGeom>
          <a:noFill/>
          <a:ln>
            <a:noFill/>
          </a:ln>
        </p:spPr>
        <p:txBody>
          <a:bodyPr wrap="square" rtlCol="0">
            <a:spAutoFit/>
          </a:bodyPr>
          <a:lstStyle/>
          <a:p>
            <a:r>
              <a:rPr lang="en-US" sz="2400" b="1" dirty="0" smtClean="0">
                <a:solidFill>
                  <a:schemeClr val="accent4">
                    <a:lumMod val="75000"/>
                  </a:schemeClr>
                </a:solidFill>
              </a:rPr>
              <a:t>B</a:t>
            </a:r>
            <a:r>
              <a:rPr lang="en-US" sz="2400" b="1" baseline="-25000" dirty="0">
                <a:solidFill>
                  <a:schemeClr val="accent4">
                    <a:lumMod val="75000"/>
                  </a:schemeClr>
                </a:solidFill>
              </a:rPr>
              <a:t>3</a:t>
            </a:r>
          </a:p>
        </p:txBody>
      </p:sp>
      <p:sp>
        <p:nvSpPr>
          <p:cNvPr id="53" name="TextBox 52"/>
          <p:cNvSpPr txBox="1"/>
          <p:nvPr/>
        </p:nvSpPr>
        <p:spPr>
          <a:xfrm>
            <a:off x="5643590" y="3641502"/>
            <a:ext cx="935862" cy="461665"/>
          </a:xfrm>
          <a:prstGeom prst="rect">
            <a:avLst/>
          </a:prstGeom>
          <a:noFill/>
        </p:spPr>
        <p:txBody>
          <a:bodyPr wrap="square" rtlCol="0">
            <a:spAutoFit/>
          </a:bodyPr>
          <a:lstStyle/>
          <a:p>
            <a:r>
              <a:rPr lang="en-US" sz="2400" b="1" i="1" dirty="0" smtClean="0">
                <a:solidFill>
                  <a:srgbClr val="FF0000"/>
                </a:solidFill>
              </a:rPr>
              <a:t>D</a:t>
            </a:r>
            <a:r>
              <a:rPr lang="en-US" sz="2400" b="1" i="1" baseline="-25000" dirty="0">
                <a:solidFill>
                  <a:srgbClr val="FF0000"/>
                </a:solidFill>
              </a:rPr>
              <a:t>2</a:t>
            </a:r>
            <a:r>
              <a:rPr lang="en-US" sz="2400" b="1" i="1" dirty="0" smtClean="0">
                <a:solidFill>
                  <a:srgbClr val="FF0000"/>
                </a:solidFill>
              </a:rPr>
              <a:t>(t)</a:t>
            </a:r>
            <a:endParaRPr lang="en-US" sz="2400" b="1" i="1" dirty="0">
              <a:solidFill>
                <a:srgbClr val="FF0000"/>
              </a:solidFill>
            </a:endParaRPr>
          </a:p>
        </p:txBody>
      </p:sp>
      <p:sp>
        <p:nvSpPr>
          <p:cNvPr id="54" name="TextBox 53"/>
          <p:cNvSpPr txBox="1"/>
          <p:nvPr/>
        </p:nvSpPr>
        <p:spPr>
          <a:xfrm>
            <a:off x="5659922" y="4573768"/>
            <a:ext cx="935862" cy="461665"/>
          </a:xfrm>
          <a:prstGeom prst="rect">
            <a:avLst/>
          </a:prstGeom>
          <a:noFill/>
        </p:spPr>
        <p:txBody>
          <a:bodyPr wrap="square" rtlCol="0">
            <a:spAutoFit/>
          </a:bodyPr>
          <a:lstStyle/>
          <a:p>
            <a:r>
              <a:rPr lang="en-US" sz="2400" b="1" i="1" dirty="0" smtClean="0">
                <a:solidFill>
                  <a:srgbClr val="FF0000"/>
                </a:solidFill>
              </a:rPr>
              <a:t>D</a:t>
            </a:r>
            <a:r>
              <a:rPr lang="en-US" sz="2400" b="1" i="1" baseline="-25000" dirty="0">
                <a:solidFill>
                  <a:srgbClr val="FF0000"/>
                </a:solidFill>
              </a:rPr>
              <a:t>3</a:t>
            </a:r>
            <a:r>
              <a:rPr lang="en-US" sz="2400" b="1" i="1" dirty="0" smtClean="0">
                <a:solidFill>
                  <a:srgbClr val="FF0000"/>
                </a:solidFill>
              </a:rPr>
              <a:t>(t)</a:t>
            </a:r>
            <a:endParaRPr lang="en-US" sz="2400" b="1" i="1" dirty="0">
              <a:solidFill>
                <a:srgbClr val="FF0000"/>
              </a:solidFill>
            </a:endParaRPr>
          </a:p>
        </p:txBody>
      </p:sp>
      <p:sp>
        <p:nvSpPr>
          <p:cNvPr id="55" name="Left Brace 54"/>
          <p:cNvSpPr/>
          <p:nvPr/>
        </p:nvSpPr>
        <p:spPr>
          <a:xfrm rot="10800000">
            <a:off x="6535086" y="2509449"/>
            <a:ext cx="674479" cy="2548894"/>
          </a:xfrm>
          <a:prstGeom prst="leftBrac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0000"/>
              </a:solidFill>
            </a:endParaRPr>
          </a:p>
        </p:txBody>
      </p:sp>
      <p:sp>
        <p:nvSpPr>
          <p:cNvPr id="56" name="TextBox 55"/>
          <p:cNvSpPr txBox="1"/>
          <p:nvPr/>
        </p:nvSpPr>
        <p:spPr>
          <a:xfrm>
            <a:off x="7209566" y="3312855"/>
            <a:ext cx="1934434" cy="1200329"/>
          </a:xfrm>
          <a:prstGeom prst="rect">
            <a:avLst/>
          </a:prstGeom>
          <a:noFill/>
        </p:spPr>
        <p:txBody>
          <a:bodyPr wrap="square" rtlCol="0">
            <a:spAutoFit/>
          </a:bodyPr>
          <a:lstStyle/>
          <a:p>
            <a:r>
              <a:rPr lang="en-US" sz="2400" dirty="0" smtClean="0">
                <a:solidFill>
                  <a:srgbClr val="FF0000"/>
                </a:solidFill>
              </a:rPr>
              <a:t>Average these to predict </a:t>
            </a:r>
            <a:r>
              <a:rPr lang="en-US" sz="2400" b="1" i="1" dirty="0" smtClean="0">
                <a:solidFill>
                  <a:srgbClr val="FF0000"/>
                </a:solidFill>
              </a:rPr>
              <a:t>D(t)</a:t>
            </a:r>
          </a:p>
        </p:txBody>
      </p:sp>
      <p:sp>
        <p:nvSpPr>
          <p:cNvPr id="67" name="TextBox 66"/>
          <p:cNvSpPr txBox="1"/>
          <p:nvPr/>
        </p:nvSpPr>
        <p:spPr>
          <a:xfrm>
            <a:off x="4154271" y="5867124"/>
            <a:ext cx="1934434" cy="830997"/>
          </a:xfrm>
          <a:prstGeom prst="rect">
            <a:avLst/>
          </a:prstGeom>
          <a:noFill/>
        </p:spPr>
        <p:txBody>
          <a:bodyPr wrap="square" rtlCol="0">
            <a:spAutoFit/>
          </a:bodyPr>
          <a:lstStyle/>
          <a:p>
            <a:r>
              <a:rPr lang="en-US" sz="2400" b="1" dirty="0" smtClean="0">
                <a:solidFill>
                  <a:srgbClr val="0070C0"/>
                </a:solidFill>
              </a:rPr>
              <a:t>Transition matrix</a:t>
            </a:r>
          </a:p>
        </p:txBody>
      </p:sp>
    </p:spTree>
    <p:extLst>
      <p:ext uri="{BB962C8B-B14F-4D97-AF65-F5344CB8AC3E}">
        <p14:creationId xmlns:p14="http://schemas.microsoft.com/office/powerpoint/2010/main" val="30776890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bsoftky\Desktop\Folders\Kongming\GenericPrediction\iso300pearl15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154257"/>
            <a:ext cx="2286000" cy="45910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04800" y="1133475"/>
            <a:ext cx="3886200" cy="1569660"/>
          </a:xfrm>
          <a:prstGeom prst="rect">
            <a:avLst/>
          </a:prstGeom>
          <a:noFill/>
        </p:spPr>
        <p:txBody>
          <a:bodyPr wrap="square" rtlCol="0">
            <a:spAutoFit/>
          </a:bodyPr>
          <a:lstStyle/>
          <a:p>
            <a:r>
              <a:rPr lang="en-US" sz="3200" dirty="0" smtClean="0"/>
              <a:t>30 paired-pearls: </a:t>
            </a:r>
          </a:p>
          <a:p>
            <a:pPr marL="742950" lvl="1" indent="-285750">
              <a:buFont typeface="Arial" pitchFamily="34" charset="0"/>
              <a:buChar char="•"/>
            </a:pPr>
            <a:r>
              <a:rPr lang="en-US" sz="3200" dirty="0" smtClean="0"/>
              <a:t>“bad” prediction</a:t>
            </a:r>
          </a:p>
          <a:p>
            <a:pPr marL="742950" lvl="1" indent="-285750">
              <a:buFont typeface="Arial" pitchFamily="34" charset="0"/>
              <a:buChar char="•"/>
            </a:pPr>
            <a:r>
              <a:rPr lang="en-US" sz="3200" dirty="0" err="1" smtClean="0"/>
              <a:t>Avg</a:t>
            </a:r>
            <a:r>
              <a:rPr lang="en-US" sz="3200" dirty="0" smtClean="0"/>
              <a:t> accuracy 0.50</a:t>
            </a:r>
            <a:endParaRPr lang="en-US" sz="3200" dirty="0"/>
          </a:p>
        </p:txBody>
      </p:sp>
    </p:spTree>
    <p:extLst>
      <p:ext uri="{BB962C8B-B14F-4D97-AF65-F5344CB8AC3E}">
        <p14:creationId xmlns:p14="http://schemas.microsoft.com/office/powerpoint/2010/main" val="41584366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bsoftky\Desktop\Folders\Kongming\GenericPrediction\iso1000pearls15k.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309255"/>
            <a:ext cx="2286000" cy="45910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04800" y="1133475"/>
            <a:ext cx="3886200" cy="1569660"/>
          </a:xfrm>
          <a:prstGeom prst="rect">
            <a:avLst/>
          </a:prstGeom>
          <a:noFill/>
        </p:spPr>
        <p:txBody>
          <a:bodyPr wrap="square" rtlCol="0">
            <a:spAutoFit/>
          </a:bodyPr>
          <a:lstStyle/>
          <a:p>
            <a:r>
              <a:rPr lang="en-US" sz="3200" dirty="0" smtClean="0"/>
              <a:t>1000 paired-pearls: </a:t>
            </a:r>
          </a:p>
          <a:p>
            <a:pPr marL="742950" lvl="1" indent="-285750">
              <a:buFont typeface="Arial" pitchFamily="34" charset="0"/>
              <a:buChar char="•"/>
            </a:pPr>
            <a:r>
              <a:rPr lang="en-US" sz="3200" dirty="0" smtClean="0"/>
              <a:t>“good” prediction</a:t>
            </a:r>
          </a:p>
          <a:p>
            <a:pPr marL="742950" lvl="1" indent="-285750">
              <a:buFont typeface="Arial" pitchFamily="34" charset="0"/>
              <a:buChar char="•"/>
            </a:pPr>
            <a:r>
              <a:rPr lang="en-US" sz="3200" dirty="0" err="1" smtClean="0"/>
              <a:t>Avg</a:t>
            </a:r>
            <a:r>
              <a:rPr lang="en-US" sz="3200" dirty="0" smtClean="0"/>
              <a:t> accuracy 0.97</a:t>
            </a:r>
            <a:endParaRPr lang="en-US" sz="3200" dirty="0"/>
          </a:p>
        </p:txBody>
      </p:sp>
    </p:spTree>
    <p:extLst>
      <p:ext uri="{BB962C8B-B14F-4D97-AF65-F5344CB8AC3E}">
        <p14:creationId xmlns:p14="http://schemas.microsoft.com/office/powerpoint/2010/main" val="41584366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bsoftky\Desktop\Folders\Kongming\GenericPrediction\iso1000pearls15k.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99067"/>
            <a:ext cx="2971800" cy="59683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81000" y="457200"/>
            <a:ext cx="3352800" cy="5262979"/>
          </a:xfrm>
          <a:prstGeom prst="rect">
            <a:avLst/>
          </a:prstGeom>
          <a:noFill/>
        </p:spPr>
        <p:txBody>
          <a:bodyPr wrap="square" rtlCol="0">
            <a:spAutoFit/>
          </a:bodyPr>
          <a:lstStyle/>
          <a:p>
            <a:r>
              <a:rPr lang="en-US" sz="2400" b="1" dirty="0" smtClean="0"/>
              <a:t>Today: ONE compressor.</a:t>
            </a:r>
          </a:p>
          <a:p>
            <a:endParaRPr lang="en-US" sz="2400" b="1" dirty="0" smtClean="0"/>
          </a:p>
          <a:p>
            <a:endParaRPr lang="en-US" sz="2400" b="1" dirty="0"/>
          </a:p>
          <a:p>
            <a:endParaRPr lang="en-US" sz="2400" b="1" dirty="0" smtClean="0"/>
          </a:p>
          <a:p>
            <a:endParaRPr lang="en-US" sz="2400" b="1" dirty="0"/>
          </a:p>
          <a:p>
            <a:endParaRPr lang="en-US" sz="2400" b="1" dirty="0" smtClean="0"/>
          </a:p>
          <a:p>
            <a:endParaRPr lang="en-US" sz="2400" b="1" dirty="0"/>
          </a:p>
          <a:p>
            <a:endParaRPr lang="en-US" sz="2400" b="1" dirty="0" smtClean="0"/>
          </a:p>
          <a:p>
            <a:endParaRPr lang="en-US" sz="2400" b="1" dirty="0"/>
          </a:p>
          <a:p>
            <a:endParaRPr lang="en-US" sz="2400" b="1" dirty="0" smtClean="0"/>
          </a:p>
          <a:p>
            <a:endParaRPr lang="en-US" sz="2400" b="1" dirty="0"/>
          </a:p>
          <a:p>
            <a:r>
              <a:rPr lang="en-US" sz="2400" b="1" dirty="0" smtClean="0"/>
              <a:t>Use the white images to predict the moving green ones</a:t>
            </a:r>
            <a:endParaRPr lang="en-US" sz="2400" b="1" dirty="0"/>
          </a:p>
        </p:txBody>
      </p:sp>
      <p:pic>
        <p:nvPicPr>
          <p:cNvPr id="122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562" y="1447800"/>
            <a:ext cx="1835150"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1374775" y="2629624"/>
            <a:ext cx="914400" cy="317214"/>
            <a:chOff x="533400" y="5397786"/>
            <a:chExt cx="914400" cy="317214"/>
          </a:xfrm>
        </p:grpSpPr>
        <p:cxnSp>
          <p:nvCxnSpPr>
            <p:cNvPr id="6" name="Straight Arrow Connector 5"/>
            <p:cNvCxnSpPr/>
            <p:nvPr/>
          </p:nvCxnSpPr>
          <p:spPr>
            <a:xfrm flipV="1">
              <a:off x="533400" y="5397786"/>
              <a:ext cx="0" cy="31721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688019" y="5397786"/>
              <a:ext cx="0" cy="31721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893139" y="5397786"/>
              <a:ext cx="0" cy="31721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1066800" y="5397786"/>
              <a:ext cx="0" cy="31721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1447800" y="5397786"/>
              <a:ext cx="0" cy="31721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1277748" y="5397786"/>
              <a:ext cx="0" cy="31721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rot="10800000">
            <a:off x="1372937" y="2258343"/>
            <a:ext cx="914400" cy="317214"/>
            <a:chOff x="533400" y="5397786"/>
            <a:chExt cx="914400" cy="317214"/>
          </a:xfrm>
        </p:grpSpPr>
        <p:cxnSp>
          <p:nvCxnSpPr>
            <p:cNvPr id="13" name="Straight Arrow Connector 12"/>
            <p:cNvCxnSpPr/>
            <p:nvPr/>
          </p:nvCxnSpPr>
          <p:spPr>
            <a:xfrm flipV="1">
              <a:off x="533400" y="5397786"/>
              <a:ext cx="0" cy="317214"/>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88019" y="5397786"/>
              <a:ext cx="0" cy="317214"/>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893139" y="5397786"/>
              <a:ext cx="0" cy="317214"/>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1066800" y="5397786"/>
              <a:ext cx="0" cy="317214"/>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447800" y="5397786"/>
              <a:ext cx="0" cy="317214"/>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1277748" y="5397786"/>
              <a:ext cx="0" cy="317214"/>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3" name="Curved Up Arrow 2"/>
          <p:cNvSpPr/>
          <p:nvPr/>
        </p:nvSpPr>
        <p:spPr>
          <a:xfrm rot="10800000">
            <a:off x="1656475" y="1880393"/>
            <a:ext cx="533400" cy="304800"/>
          </a:xfrm>
          <a:prstGeom prst="curved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052963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228600" y="685800"/>
            <a:ext cx="9067800" cy="2110582"/>
          </a:xfrm>
        </p:spPr>
        <p:txBody>
          <a:bodyPr>
            <a:normAutofit/>
          </a:bodyPr>
          <a:lstStyle/>
          <a:p>
            <a:r>
              <a:rPr lang="en-US" sz="3600" dirty="0" smtClean="0"/>
              <a:t>Discover/interpolate/extrapolate </a:t>
            </a:r>
            <a:r>
              <a:rPr lang="en-US" sz="3600" b="1" i="1" dirty="0" smtClean="0"/>
              <a:t>manifold</a:t>
            </a:r>
          </a:p>
          <a:p>
            <a:r>
              <a:rPr lang="en-US" sz="3600" dirty="0" smtClean="0"/>
              <a:t>Discover/predict </a:t>
            </a:r>
            <a:r>
              <a:rPr lang="en-US" sz="3600" b="1" i="1" dirty="0" smtClean="0"/>
              <a:t>temporal evolution</a:t>
            </a:r>
          </a:p>
          <a:p>
            <a:r>
              <a:rPr lang="en-US" sz="3600" dirty="0" smtClean="0"/>
              <a:t>Generalize across speeds</a:t>
            </a:r>
            <a:endParaRPr lang="en-US" sz="3600" dirty="0"/>
          </a:p>
        </p:txBody>
      </p:sp>
      <p:pic>
        <p:nvPicPr>
          <p:cNvPr id="8194" name="Picture 2" descr="C:\Program Files\Microsoft Office\MEDIA\OFFICE14\Bullets\BD21301_.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762000"/>
            <a:ext cx="442913" cy="44291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28598" y="2202872"/>
            <a:ext cx="408277" cy="381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6" name="Picture 2" descr="C:\Program Files\Microsoft Office\MEDIA\OFFICE14\Bullets\BD21301_.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397147"/>
            <a:ext cx="442913" cy="442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3002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“Speed invariance”</a:t>
            </a:r>
            <a:endParaRPr lang="en-US" dirty="0"/>
          </a:p>
        </p:txBody>
      </p:sp>
      <p:sp>
        <p:nvSpPr>
          <p:cNvPr id="3" name="Content Placeholder 2"/>
          <p:cNvSpPr>
            <a:spLocks noGrp="1"/>
          </p:cNvSpPr>
          <p:nvPr>
            <p:ph idx="1"/>
          </p:nvPr>
        </p:nvSpPr>
        <p:spPr/>
        <p:txBody>
          <a:bodyPr/>
          <a:lstStyle/>
          <a:p>
            <a:r>
              <a:rPr lang="en-US" dirty="0" smtClean="0"/>
              <a:t>Learn on one “speed”</a:t>
            </a:r>
          </a:p>
          <a:p>
            <a:r>
              <a:rPr lang="en-US" i="1" dirty="0" smtClean="0"/>
              <a:t>Assume</a:t>
            </a:r>
            <a:r>
              <a:rPr lang="en-US" dirty="0" smtClean="0"/>
              <a:t> transitions apply to all speeds</a:t>
            </a:r>
          </a:p>
          <a:p>
            <a:r>
              <a:rPr lang="en-US" dirty="0" smtClean="0"/>
              <a:t>Rescale </a:t>
            </a:r>
            <a:r>
              <a:rPr lang="en-US" b="1" dirty="0" smtClean="0">
                <a:solidFill>
                  <a:prstClr val="black"/>
                </a:solidFill>
                <a:latin typeface="Symbol" pitchFamily="18" charset="2"/>
              </a:rPr>
              <a:t>D</a:t>
            </a:r>
            <a:r>
              <a:rPr lang="en-US" b="1" dirty="0" smtClean="0">
                <a:solidFill>
                  <a:prstClr val="black"/>
                </a:solidFill>
              </a:rPr>
              <a:t>T </a:t>
            </a:r>
            <a:r>
              <a:rPr lang="en-US" dirty="0" smtClean="0">
                <a:solidFill>
                  <a:prstClr val="black"/>
                </a:solidFill>
              </a:rPr>
              <a:t>by    </a:t>
            </a:r>
            <a:r>
              <a:rPr lang="en-US" b="1" dirty="0" smtClean="0">
                <a:solidFill>
                  <a:prstClr val="black"/>
                </a:solidFill>
              </a:rPr>
              <a:t>d/</a:t>
            </a:r>
            <a:r>
              <a:rPr lang="en-US" b="1" dirty="0" err="1" smtClean="0">
                <a:solidFill>
                  <a:prstClr val="black"/>
                </a:solidFill>
              </a:rPr>
              <a:t>dt</a:t>
            </a:r>
            <a:r>
              <a:rPr lang="en-US" dirty="0" smtClean="0">
                <a:solidFill>
                  <a:prstClr val="black"/>
                </a:solidFill>
              </a:rPr>
              <a:t>(</a:t>
            </a:r>
            <a:r>
              <a:rPr lang="en-US" sz="2400" i="1" dirty="0" smtClean="0">
                <a:solidFill>
                  <a:prstClr val="black"/>
                </a:solidFill>
              </a:rPr>
              <a:t>raw distance</a:t>
            </a:r>
            <a:r>
              <a:rPr lang="en-US" dirty="0" smtClean="0">
                <a:solidFill>
                  <a:prstClr val="black"/>
                </a:solidFill>
              </a:rPr>
              <a:t>)</a:t>
            </a:r>
            <a:r>
              <a:rPr lang="en-US" dirty="0" smtClean="0"/>
              <a:t> </a:t>
            </a:r>
          </a:p>
          <a:p>
            <a:endParaRPr lang="en-US" dirty="0"/>
          </a:p>
        </p:txBody>
      </p:sp>
      <p:sp>
        <p:nvSpPr>
          <p:cNvPr id="4" name="TextBox 3"/>
          <p:cNvSpPr txBox="1"/>
          <p:nvPr/>
        </p:nvSpPr>
        <p:spPr>
          <a:xfrm>
            <a:off x="381000" y="4230159"/>
            <a:ext cx="2895600" cy="584775"/>
          </a:xfrm>
          <a:prstGeom prst="rect">
            <a:avLst/>
          </a:prstGeom>
          <a:noFill/>
        </p:spPr>
        <p:txBody>
          <a:bodyPr wrap="square" rtlCol="0">
            <a:spAutoFit/>
          </a:bodyPr>
          <a:lstStyle/>
          <a:p>
            <a:r>
              <a:rPr lang="en-US" sz="3200" dirty="0" err="1" smtClean="0">
                <a:solidFill>
                  <a:srgbClr val="00B050"/>
                </a:solidFill>
              </a:rPr>
              <a:t>dist</a:t>
            </a:r>
            <a:r>
              <a:rPr lang="en-US" sz="2800" dirty="0" smtClean="0">
                <a:solidFill>
                  <a:srgbClr val="00B050"/>
                </a:solidFill>
              </a:rPr>
              <a:t>{</a:t>
            </a:r>
            <a:r>
              <a:rPr lang="en-US" sz="3200" dirty="0" smtClean="0">
                <a:solidFill>
                  <a:srgbClr val="00B050"/>
                </a:solidFill>
              </a:rPr>
              <a:t> </a:t>
            </a:r>
            <a:r>
              <a:rPr lang="en-US" sz="2400" i="1" dirty="0" smtClean="0">
                <a:solidFill>
                  <a:srgbClr val="00B050"/>
                </a:solidFill>
              </a:rPr>
              <a:t>X(t) - X(t-</a:t>
            </a:r>
            <a:r>
              <a:rPr lang="en-US" sz="2400" i="1" dirty="0" err="1" smtClean="0">
                <a:solidFill>
                  <a:srgbClr val="00B050"/>
                </a:solidFill>
                <a:latin typeface="Symbol" pitchFamily="18" charset="2"/>
              </a:rPr>
              <a:t>D</a:t>
            </a:r>
            <a:r>
              <a:rPr lang="en-US" sz="2400" i="1" dirty="0" err="1" smtClean="0">
                <a:solidFill>
                  <a:srgbClr val="00B050"/>
                </a:solidFill>
              </a:rPr>
              <a:t>t</a:t>
            </a:r>
            <a:r>
              <a:rPr lang="en-US" sz="2400" i="1" dirty="0" smtClean="0">
                <a:solidFill>
                  <a:srgbClr val="00B050"/>
                </a:solidFill>
              </a:rPr>
              <a:t>) </a:t>
            </a:r>
            <a:endParaRPr lang="en-US" sz="3200" dirty="0">
              <a:solidFill>
                <a:srgbClr val="00B050"/>
              </a:solidFill>
            </a:endParaRPr>
          </a:p>
        </p:txBody>
      </p:sp>
      <p:sp>
        <p:nvSpPr>
          <p:cNvPr id="5" name="TextBox 4"/>
          <p:cNvSpPr txBox="1"/>
          <p:nvPr/>
        </p:nvSpPr>
        <p:spPr>
          <a:xfrm>
            <a:off x="5372100" y="5442466"/>
            <a:ext cx="533400" cy="461665"/>
          </a:xfrm>
          <a:prstGeom prst="rect">
            <a:avLst/>
          </a:prstGeom>
          <a:noFill/>
        </p:spPr>
        <p:txBody>
          <a:bodyPr wrap="square" rtlCol="0">
            <a:spAutoFit/>
          </a:bodyPr>
          <a:lstStyle/>
          <a:p>
            <a:r>
              <a:rPr lang="en-US" sz="2400" dirty="0" err="1" smtClean="0">
                <a:solidFill>
                  <a:srgbClr val="0070C0"/>
                </a:solidFill>
                <a:latin typeface="Symbol" pitchFamily="18" charset="2"/>
              </a:rPr>
              <a:t>D</a:t>
            </a:r>
            <a:r>
              <a:rPr lang="en-US" sz="2400" dirty="0" err="1" smtClean="0">
                <a:solidFill>
                  <a:srgbClr val="0070C0"/>
                </a:solidFill>
              </a:rPr>
              <a:t>t</a:t>
            </a:r>
            <a:endParaRPr lang="en-US" sz="2400" dirty="0">
              <a:solidFill>
                <a:srgbClr val="0070C0"/>
              </a:solidFill>
            </a:endParaRPr>
          </a:p>
        </p:txBody>
      </p:sp>
      <p:cxnSp>
        <p:nvCxnSpPr>
          <p:cNvPr id="7" name="Straight Arrow Connector 6"/>
          <p:cNvCxnSpPr/>
          <p:nvPr/>
        </p:nvCxnSpPr>
        <p:spPr>
          <a:xfrm flipV="1">
            <a:off x="4191000" y="4070866"/>
            <a:ext cx="0" cy="137160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191000" y="5442466"/>
            <a:ext cx="2895600" cy="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4253345" y="4230159"/>
            <a:ext cx="3546764" cy="1173114"/>
          </a:xfrm>
          <a:custGeom>
            <a:avLst/>
            <a:gdLst>
              <a:gd name="connsiteX0" fmla="*/ 0 w 3546764"/>
              <a:gd name="connsiteY0" fmla="*/ 1173114 h 1173114"/>
              <a:gd name="connsiteX1" fmla="*/ 193964 w 3546764"/>
              <a:gd name="connsiteY1" fmla="*/ 937586 h 1173114"/>
              <a:gd name="connsiteX2" fmla="*/ 665019 w 3546764"/>
              <a:gd name="connsiteY2" fmla="*/ 508096 h 1173114"/>
              <a:gd name="connsiteX3" fmla="*/ 1371600 w 3546764"/>
              <a:gd name="connsiteY3" fmla="*/ 106314 h 1173114"/>
              <a:gd name="connsiteX4" fmla="*/ 2798619 w 3546764"/>
              <a:gd name="connsiteY4" fmla="*/ 9332 h 1173114"/>
              <a:gd name="connsiteX5" fmla="*/ 3546764 w 3546764"/>
              <a:gd name="connsiteY5" fmla="*/ 9332 h 1173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46764" h="1173114">
                <a:moveTo>
                  <a:pt x="0" y="1173114"/>
                </a:moveTo>
                <a:cubicBezTo>
                  <a:pt x="41564" y="1110768"/>
                  <a:pt x="83128" y="1048422"/>
                  <a:pt x="193964" y="937586"/>
                </a:cubicBezTo>
                <a:cubicBezTo>
                  <a:pt x="304801" y="826750"/>
                  <a:pt x="468746" y="646641"/>
                  <a:pt x="665019" y="508096"/>
                </a:cubicBezTo>
                <a:cubicBezTo>
                  <a:pt x="861292" y="369551"/>
                  <a:pt x="1016000" y="189441"/>
                  <a:pt x="1371600" y="106314"/>
                </a:cubicBezTo>
                <a:cubicBezTo>
                  <a:pt x="1727200" y="23187"/>
                  <a:pt x="2436092" y="25496"/>
                  <a:pt x="2798619" y="9332"/>
                </a:cubicBezTo>
                <a:cubicBezTo>
                  <a:pt x="3161146" y="-6832"/>
                  <a:pt x="3353955" y="1250"/>
                  <a:pt x="3546764" y="9332"/>
                </a:cubicBezTo>
              </a:path>
            </a:pathLst>
          </a:cu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2" name="Straight Connector 11"/>
          <p:cNvCxnSpPr/>
          <p:nvPr/>
        </p:nvCxnSpPr>
        <p:spPr>
          <a:xfrm flipV="1">
            <a:off x="4191000" y="3581400"/>
            <a:ext cx="1835727" cy="182187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3572932" y="5290136"/>
            <a:ext cx="440507" cy="38316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Oval 14"/>
          <p:cNvSpPr/>
          <p:nvPr/>
        </p:nvSpPr>
        <p:spPr>
          <a:xfrm>
            <a:off x="3649249" y="5211692"/>
            <a:ext cx="440507" cy="383162"/>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Oval 15"/>
          <p:cNvSpPr/>
          <p:nvPr/>
        </p:nvSpPr>
        <p:spPr>
          <a:xfrm>
            <a:off x="3450906" y="4691225"/>
            <a:ext cx="440507" cy="38316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Oval 16"/>
          <p:cNvSpPr/>
          <p:nvPr/>
        </p:nvSpPr>
        <p:spPr>
          <a:xfrm>
            <a:off x="3602566" y="4522924"/>
            <a:ext cx="440507" cy="383162"/>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Oval 17"/>
          <p:cNvSpPr/>
          <p:nvPr/>
        </p:nvSpPr>
        <p:spPr>
          <a:xfrm>
            <a:off x="3433232" y="4038578"/>
            <a:ext cx="440507" cy="38316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Oval 18"/>
          <p:cNvSpPr/>
          <p:nvPr/>
        </p:nvSpPr>
        <p:spPr>
          <a:xfrm>
            <a:off x="3653486" y="3602309"/>
            <a:ext cx="440507" cy="383162"/>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20" name="Straight Connector 19"/>
          <p:cNvCxnSpPr/>
          <p:nvPr/>
        </p:nvCxnSpPr>
        <p:spPr>
          <a:xfrm flipV="1">
            <a:off x="4201928" y="4492336"/>
            <a:ext cx="2198872" cy="944214"/>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2" name="Freeform 21"/>
          <p:cNvSpPr/>
          <p:nvPr/>
        </p:nvSpPr>
        <p:spPr>
          <a:xfrm>
            <a:off x="4253344" y="4343401"/>
            <a:ext cx="4204856" cy="1093150"/>
          </a:xfrm>
          <a:custGeom>
            <a:avLst/>
            <a:gdLst>
              <a:gd name="connsiteX0" fmla="*/ 0 w 3546764"/>
              <a:gd name="connsiteY0" fmla="*/ 1173114 h 1173114"/>
              <a:gd name="connsiteX1" fmla="*/ 193964 w 3546764"/>
              <a:gd name="connsiteY1" fmla="*/ 937586 h 1173114"/>
              <a:gd name="connsiteX2" fmla="*/ 665019 w 3546764"/>
              <a:gd name="connsiteY2" fmla="*/ 508096 h 1173114"/>
              <a:gd name="connsiteX3" fmla="*/ 1371600 w 3546764"/>
              <a:gd name="connsiteY3" fmla="*/ 106314 h 1173114"/>
              <a:gd name="connsiteX4" fmla="*/ 2798619 w 3546764"/>
              <a:gd name="connsiteY4" fmla="*/ 9332 h 1173114"/>
              <a:gd name="connsiteX5" fmla="*/ 3546764 w 3546764"/>
              <a:gd name="connsiteY5" fmla="*/ 9332 h 1173114"/>
              <a:gd name="connsiteX0" fmla="*/ 0 w 2798619"/>
              <a:gd name="connsiteY0" fmla="*/ 1163782 h 1163782"/>
              <a:gd name="connsiteX1" fmla="*/ 193964 w 2798619"/>
              <a:gd name="connsiteY1" fmla="*/ 928254 h 1163782"/>
              <a:gd name="connsiteX2" fmla="*/ 665019 w 2798619"/>
              <a:gd name="connsiteY2" fmla="*/ 498764 h 1163782"/>
              <a:gd name="connsiteX3" fmla="*/ 1371600 w 2798619"/>
              <a:gd name="connsiteY3" fmla="*/ 96982 h 1163782"/>
              <a:gd name="connsiteX4" fmla="*/ 2798619 w 2798619"/>
              <a:gd name="connsiteY4" fmla="*/ 0 h 1163782"/>
              <a:gd name="connsiteX0" fmla="*/ 0 w 1371600"/>
              <a:gd name="connsiteY0" fmla="*/ 1066799 h 1066799"/>
              <a:gd name="connsiteX1" fmla="*/ 193964 w 1371600"/>
              <a:gd name="connsiteY1" fmla="*/ 831271 h 1066799"/>
              <a:gd name="connsiteX2" fmla="*/ 665019 w 1371600"/>
              <a:gd name="connsiteY2" fmla="*/ 401781 h 1066799"/>
              <a:gd name="connsiteX3" fmla="*/ 1371600 w 1371600"/>
              <a:gd name="connsiteY3" fmla="*/ -1 h 1066799"/>
            </a:gdLst>
            <a:ahLst/>
            <a:cxnLst>
              <a:cxn ang="0">
                <a:pos x="connsiteX0" y="connsiteY0"/>
              </a:cxn>
              <a:cxn ang="0">
                <a:pos x="connsiteX1" y="connsiteY1"/>
              </a:cxn>
              <a:cxn ang="0">
                <a:pos x="connsiteX2" y="connsiteY2"/>
              </a:cxn>
              <a:cxn ang="0">
                <a:pos x="connsiteX3" y="connsiteY3"/>
              </a:cxn>
            </a:cxnLst>
            <a:rect l="l" t="t" r="r" b="b"/>
            <a:pathLst>
              <a:path w="1371600" h="1066799">
                <a:moveTo>
                  <a:pt x="0" y="1066799"/>
                </a:moveTo>
                <a:cubicBezTo>
                  <a:pt x="41564" y="1004453"/>
                  <a:pt x="83128" y="942107"/>
                  <a:pt x="193964" y="831271"/>
                </a:cubicBezTo>
                <a:cubicBezTo>
                  <a:pt x="304801" y="720435"/>
                  <a:pt x="468746" y="540326"/>
                  <a:pt x="665019" y="401781"/>
                </a:cubicBezTo>
                <a:cubicBezTo>
                  <a:pt x="861292" y="263236"/>
                  <a:pt x="1016000" y="83126"/>
                  <a:pt x="1371600" y="-1"/>
                </a:cubicBezTo>
              </a:path>
            </a:pathLst>
          </a:cu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TextBox 23"/>
          <p:cNvSpPr txBox="1"/>
          <p:nvPr/>
        </p:nvSpPr>
        <p:spPr>
          <a:xfrm>
            <a:off x="5464993" y="3978532"/>
            <a:ext cx="685800" cy="400110"/>
          </a:xfrm>
          <a:prstGeom prst="rect">
            <a:avLst/>
          </a:prstGeom>
          <a:noFill/>
        </p:spPr>
        <p:txBody>
          <a:bodyPr wrap="square" rtlCol="0">
            <a:spAutoFit/>
          </a:bodyPr>
          <a:lstStyle/>
          <a:p>
            <a:r>
              <a:rPr lang="en-US" sz="2000" dirty="0" smtClean="0"/>
              <a:t>fast</a:t>
            </a:r>
            <a:endParaRPr lang="en-US" sz="2000" dirty="0"/>
          </a:p>
        </p:txBody>
      </p:sp>
      <p:sp>
        <p:nvSpPr>
          <p:cNvPr id="25" name="TextBox 24"/>
          <p:cNvSpPr txBox="1"/>
          <p:nvPr/>
        </p:nvSpPr>
        <p:spPr>
          <a:xfrm>
            <a:off x="5877387" y="4689921"/>
            <a:ext cx="685800" cy="400110"/>
          </a:xfrm>
          <a:prstGeom prst="rect">
            <a:avLst/>
          </a:prstGeom>
          <a:noFill/>
        </p:spPr>
        <p:txBody>
          <a:bodyPr wrap="square" rtlCol="0">
            <a:spAutoFit/>
          </a:bodyPr>
          <a:lstStyle/>
          <a:p>
            <a:r>
              <a:rPr lang="en-US" sz="2000" dirty="0" smtClean="0"/>
              <a:t>slow</a:t>
            </a:r>
            <a:endParaRPr lang="en-US" sz="2000" dirty="0"/>
          </a:p>
        </p:txBody>
      </p:sp>
    </p:spTree>
    <p:extLst>
      <p:ext uri="{BB962C8B-B14F-4D97-AF65-F5344CB8AC3E}">
        <p14:creationId xmlns:p14="http://schemas.microsoft.com/office/powerpoint/2010/main" val="5367514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bsoftky\Desktop\Folders\Kongming\GenericPrediction\iso1000pearls15k.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537855"/>
            <a:ext cx="2286000" cy="45910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505200" y="126409"/>
            <a:ext cx="1676400" cy="1077218"/>
          </a:xfrm>
          <a:prstGeom prst="rect">
            <a:avLst/>
          </a:prstGeom>
          <a:noFill/>
        </p:spPr>
        <p:txBody>
          <a:bodyPr wrap="square" rtlCol="0">
            <a:spAutoFit/>
          </a:bodyPr>
          <a:lstStyle/>
          <a:p>
            <a:r>
              <a:rPr lang="en-US" sz="3200" dirty="0" smtClean="0">
                <a:solidFill>
                  <a:prstClr val="black"/>
                </a:solidFill>
              </a:rPr>
              <a:t>Learned</a:t>
            </a:r>
          </a:p>
          <a:p>
            <a:r>
              <a:rPr lang="en-US" sz="3200" dirty="0" smtClean="0">
                <a:solidFill>
                  <a:prstClr val="black"/>
                </a:solidFill>
              </a:rPr>
              <a:t>speed</a:t>
            </a:r>
          </a:p>
        </p:txBody>
      </p:sp>
      <p:sp>
        <p:nvSpPr>
          <p:cNvPr id="4" name="TextBox 3"/>
          <p:cNvSpPr txBox="1"/>
          <p:nvPr/>
        </p:nvSpPr>
        <p:spPr>
          <a:xfrm>
            <a:off x="6206836" y="372631"/>
            <a:ext cx="2819400" cy="584775"/>
          </a:xfrm>
          <a:prstGeom prst="rect">
            <a:avLst/>
          </a:prstGeom>
          <a:noFill/>
        </p:spPr>
        <p:txBody>
          <a:bodyPr wrap="square" rtlCol="0">
            <a:spAutoFit/>
          </a:bodyPr>
          <a:lstStyle/>
          <a:p>
            <a:r>
              <a:rPr lang="en-US" sz="3200" dirty="0" smtClean="0">
                <a:solidFill>
                  <a:prstClr val="black"/>
                </a:solidFill>
              </a:rPr>
              <a:t>Double-speed </a:t>
            </a:r>
          </a:p>
        </p:txBody>
      </p:sp>
      <p:sp>
        <p:nvSpPr>
          <p:cNvPr id="6" name="TextBox 5"/>
          <p:cNvSpPr txBox="1"/>
          <p:nvPr/>
        </p:nvSpPr>
        <p:spPr>
          <a:xfrm>
            <a:off x="419100" y="426607"/>
            <a:ext cx="2819400" cy="584775"/>
          </a:xfrm>
          <a:prstGeom prst="rect">
            <a:avLst/>
          </a:prstGeom>
          <a:noFill/>
        </p:spPr>
        <p:txBody>
          <a:bodyPr wrap="square" rtlCol="0">
            <a:spAutoFit/>
          </a:bodyPr>
          <a:lstStyle/>
          <a:p>
            <a:r>
              <a:rPr lang="en-US" sz="3200" dirty="0" smtClean="0">
                <a:solidFill>
                  <a:prstClr val="black"/>
                </a:solidFill>
              </a:rPr>
              <a:t>Half-speed</a:t>
            </a:r>
          </a:p>
        </p:txBody>
      </p:sp>
      <p:pic>
        <p:nvPicPr>
          <p:cNvPr id="10242" name="Picture 2" descr="D:\halfSpeed.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19100" y="1537855"/>
            <a:ext cx="2286000" cy="4591050"/>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D:\doubleSpeed.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206836" y="1537855"/>
            <a:ext cx="2286000" cy="4591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48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228600" y="685800"/>
            <a:ext cx="9067800" cy="2110582"/>
          </a:xfrm>
        </p:spPr>
        <p:txBody>
          <a:bodyPr>
            <a:normAutofit/>
          </a:bodyPr>
          <a:lstStyle/>
          <a:p>
            <a:r>
              <a:rPr lang="en-US" sz="3600" dirty="0" smtClean="0"/>
              <a:t>Discover/interpolate/extrapolate </a:t>
            </a:r>
            <a:r>
              <a:rPr lang="en-US" sz="3600" b="1" i="1" dirty="0" smtClean="0"/>
              <a:t>manifold</a:t>
            </a:r>
          </a:p>
          <a:p>
            <a:r>
              <a:rPr lang="en-US" sz="3600" dirty="0" smtClean="0"/>
              <a:t>Discover/predict </a:t>
            </a:r>
            <a:r>
              <a:rPr lang="en-US" sz="3600" b="1" i="1" dirty="0" smtClean="0"/>
              <a:t>temporal evolution</a:t>
            </a:r>
          </a:p>
          <a:p>
            <a:r>
              <a:rPr lang="en-US" sz="3600" dirty="0" smtClean="0"/>
              <a:t>Generalize across speeds</a:t>
            </a:r>
            <a:endParaRPr lang="en-US" sz="3600" dirty="0"/>
          </a:p>
        </p:txBody>
      </p:sp>
      <p:pic>
        <p:nvPicPr>
          <p:cNvPr id="8194" name="Picture 2" descr="C:\Program Files\Microsoft Office\MEDIA\OFFICE14\Bullets\BD21301_.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762000"/>
            <a:ext cx="442913" cy="4429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Program Files\Microsoft Office\MEDIA\OFFICE14\Bullets\BD21301_.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397147"/>
            <a:ext cx="442913" cy="4429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Program Files\Microsoft Office\MEDIA\OFFICE14\Bullets\BD21301_.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133600"/>
            <a:ext cx="442913" cy="4429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3700055"/>
            <a:ext cx="1835150" cy="116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p:nvPr/>
        </p:nvGrpSpPr>
        <p:grpSpPr>
          <a:xfrm>
            <a:off x="3660775" y="4870042"/>
            <a:ext cx="914400" cy="317214"/>
            <a:chOff x="533400" y="5397786"/>
            <a:chExt cx="914400" cy="317214"/>
          </a:xfrm>
        </p:grpSpPr>
        <p:cxnSp>
          <p:nvCxnSpPr>
            <p:cNvPr id="10" name="Straight Arrow Connector 9"/>
            <p:cNvCxnSpPr/>
            <p:nvPr/>
          </p:nvCxnSpPr>
          <p:spPr>
            <a:xfrm flipV="1">
              <a:off x="533400" y="5397786"/>
              <a:ext cx="0" cy="31721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688019" y="5397786"/>
              <a:ext cx="0" cy="31721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893139" y="5397786"/>
              <a:ext cx="0" cy="31721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1066800" y="5397786"/>
              <a:ext cx="0" cy="31721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1447800" y="5397786"/>
              <a:ext cx="0" cy="31721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1277748" y="5397786"/>
              <a:ext cx="0" cy="317214"/>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p:nvGrpSpPr>
        <p:grpSpPr>
          <a:xfrm rot="10800000">
            <a:off x="3637676" y="4537581"/>
            <a:ext cx="914400" cy="317214"/>
            <a:chOff x="533400" y="5397786"/>
            <a:chExt cx="914400" cy="317214"/>
          </a:xfrm>
        </p:grpSpPr>
        <p:cxnSp>
          <p:nvCxnSpPr>
            <p:cNvPr id="17" name="Straight Arrow Connector 16"/>
            <p:cNvCxnSpPr/>
            <p:nvPr/>
          </p:nvCxnSpPr>
          <p:spPr>
            <a:xfrm flipV="1">
              <a:off x="533400" y="5397786"/>
              <a:ext cx="0" cy="317214"/>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688019" y="5397786"/>
              <a:ext cx="0" cy="317214"/>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893139" y="5397786"/>
              <a:ext cx="0" cy="317214"/>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1066800" y="5397786"/>
              <a:ext cx="0" cy="317214"/>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1447800" y="5397786"/>
              <a:ext cx="0" cy="317214"/>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1277748" y="5397786"/>
              <a:ext cx="0" cy="317214"/>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23" name="Curved Up Arrow 22"/>
          <p:cNvSpPr/>
          <p:nvPr/>
        </p:nvSpPr>
        <p:spPr>
          <a:xfrm rot="10800000">
            <a:off x="3871723" y="3980248"/>
            <a:ext cx="533400" cy="304800"/>
          </a:xfrm>
          <a:prstGeom prst="curved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383073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533400" y="251618"/>
            <a:ext cx="8229600" cy="6225382"/>
          </a:xfrm>
        </p:spPr>
        <p:txBody>
          <a:bodyPr>
            <a:normAutofit lnSpcReduction="10000"/>
          </a:bodyPr>
          <a:lstStyle/>
          <a:p>
            <a:pPr marL="0" indent="0">
              <a:buNone/>
            </a:pPr>
            <a:r>
              <a:rPr lang="en-US" b="1" dirty="0" smtClean="0"/>
              <a:t>Future Directions</a:t>
            </a:r>
          </a:p>
          <a:p>
            <a:r>
              <a:rPr lang="en-US" dirty="0" smtClean="0"/>
              <a:t>Echo-cancelling (“go backwards in time”)</a:t>
            </a:r>
          </a:p>
          <a:p>
            <a:r>
              <a:rPr lang="en-US" dirty="0" smtClean="0"/>
              <a:t>Sudden onset</a:t>
            </a:r>
          </a:p>
          <a:p>
            <a:r>
              <a:rPr lang="en-US" dirty="0"/>
              <a:t>M</a:t>
            </a:r>
            <a:r>
              <a:rPr lang="en-US" dirty="0" smtClean="0"/>
              <a:t>ultiple objects</a:t>
            </a:r>
          </a:p>
          <a:p>
            <a:r>
              <a:rPr lang="en-US" dirty="0" smtClean="0"/>
              <a:t>Control</a:t>
            </a:r>
          </a:p>
          <a:p>
            <a:r>
              <a:rPr lang="en-US" dirty="0" smtClean="0"/>
              <a:t>Hierarchy</a:t>
            </a:r>
          </a:p>
          <a:p>
            <a:endParaRPr lang="en-US" dirty="0" smtClean="0"/>
          </a:p>
          <a:p>
            <a:pPr marL="0" indent="0">
              <a:buNone/>
            </a:pPr>
            <a:r>
              <a:rPr lang="en-US" b="1" dirty="0" smtClean="0"/>
              <a:t>Current needs:</a:t>
            </a:r>
          </a:p>
          <a:p>
            <a:r>
              <a:rPr lang="en-US" dirty="0" smtClean="0"/>
              <a:t>Cool demo problems w/”ground truth”</a:t>
            </a:r>
          </a:p>
          <a:p>
            <a:r>
              <a:rPr lang="en-US" dirty="0" smtClean="0"/>
              <a:t>Haptic?  Rich structure?</a:t>
            </a:r>
          </a:p>
          <a:p>
            <a:r>
              <a:rPr lang="en-US" dirty="0" smtClean="0"/>
              <a:t>Helpers!</a:t>
            </a:r>
          </a:p>
          <a:p>
            <a:endParaRPr lang="en-US" dirty="0" smtClean="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25124390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990600"/>
            <a:ext cx="6096000" cy="3231654"/>
          </a:xfrm>
          <a:prstGeom prst="rect">
            <a:avLst/>
          </a:prstGeom>
          <a:noFill/>
        </p:spPr>
        <p:txBody>
          <a:bodyPr wrap="square" rtlCol="0">
            <a:spAutoFit/>
          </a:bodyPr>
          <a:lstStyle/>
          <a:p>
            <a:r>
              <a:rPr lang="en-US" sz="3200" b="1" dirty="0" smtClean="0"/>
              <a:t>Axioms</a:t>
            </a:r>
          </a:p>
          <a:p>
            <a:endParaRPr lang="en-US" sz="2800" b="1" dirty="0" smtClean="0"/>
          </a:p>
          <a:p>
            <a:pPr marL="285750" indent="-285750">
              <a:buFont typeface="Arial" pitchFamily="34" charset="0"/>
              <a:buChar char="•"/>
            </a:pPr>
            <a:r>
              <a:rPr lang="en-US" sz="2400" b="1" dirty="0" smtClean="0"/>
              <a:t>Trans-modality</a:t>
            </a:r>
            <a:r>
              <a:rPr lang="en-US" sz="2400" dirty="0" smtClean="0"/>
              <a:t>: light, sound, tactile</a:t>
            </a:r>
          </a:p>
          <a:p>
            <a:pPr marL="285750" indent="-285750">
              <a:buFont typeface="Arial" pitchFamily="34" charset="0"/>
              <a:buChar char="•"/>
            </a:pPr>
            <a:r>
              <a:rPr lang="en-US" sz="2400" b="1" dirty="0" smtClean="0"/>
              <a:t>Temporal </a:t>
            </a:r>
          </a:p>
          <a:p>
            <a:pPr marL="285750" indent="-285750">
              <a:buFont typeface="Arial" pitchFamily="34" charset="0"/>
              <a:buChar char="•"/>
            </a:pPr>
            <a:r>
              <a:rPr lang="en-US" sz="2400" b="1" dirty="0" smtClean="0"/>
              <a:t>Unsupervised</a:t>
            </a:r>
          </a:p>
          <a:p>
            <a:pPr marL="285750" indent="-285750">
              <a:buFont typeface="Arial" pitchFamily="34" charset="0"/>
              <a:buChar char="•"/>
            </a:pPr>
            <a:r>
              <a:rPr lang="en-US" sz="2400" dirty="0" smtClean="0"/>
              <a:t>Spatiotemporal </a:t>
            </a:r>
            <a:r>
              <a:rPr lang="en-US" sz="2400" b="1" dirty="0" smtClean="0"/>
              <a:t>compression</a:t>
            </a:r>
          </a:p>
          <a:p>
            <a:pPr marL="285750" indent="-285750">
              <a:buFont typeface="Arial" pitchFamily="34" charset="0"/>
              <a:buChar char="•"/>
            </a:pPr>
            <a:r>
              <a:rPr lang="en-US" sz="2400" dirty="0" smtClean="0"/>
              <a:t>Strictly </a:t>
            </a:r>
            <a:r>
              <a:rPr lang="en-US" sz="2400" b="1" dirty="0" smtClean="0"/>
              <a:t>non-linear</a:t>
            </a:r>
            <a:r>
              <a:rPr lang="en-US" sz="2400" dirty="0" smtClean="0"/>
              <a:t> problem</a:t>
            </a:r>
          </a:p>
          <a:p>
            <a:pPr marL="285750" indent="-285750">
              <a:buFont typeface="Arial" pitchFamily="34" charset="0"/>
              <a:buChar char="•"/>
            </a:pPr>
            <a:r>
              <a:rPr lang="en-US" sz="2400" dirty="0" smtClean="0"/>
              <a:t>Fake data for </a:t>
            </a:r>
            <a:r>
              <a:rPr lang="en-US" sz="2400" b="1" smtClean="0"/>
              <a:t>ground-truth</a:t>
            </a:r>
            <a:r>
              <a:rPr lang="en-US" sz="2400" smtClean="0"/>
              <a:t> </a:t>
            </a:r>
            <a:r>
              <a:rPr lang="en-US" sz="2400" b="1" smtClean="0"/>
              <a:t>validation</a:t>
            </a:r>
            <a:endParaRPr lang="en-US" sz="2400" b="1" dirty="0" smtClean="0"/>
          </a:p>
        </p:txBody>
      </p:sp>
    </p:spTree>
    <p:extLst>
      <p:ext uri="{BB962C8B-B14F-4D97-AF65-F5344CB8AC3E}">
        <p14:creationId xmlns:p14="http://schemas.microsoft.com/office/powerpoint/2010/main" val="23479707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990600"/>
            <a:ext cx="4953000" cy="4339650"/>
          </a:xfrm>
          <a:prstGeom prst="rect">
            <a:avLst/>
          </a:prstGeom>
          <a:noFill/>
        </p:spPr>
        <p:txBody>
          <a:bodyPr wrap="square" rtlCol="0">
            <a:spAutoFit/>
          </a:bodyPr>
          <a:lstStyle/>
          <a:p>
            <a:r>
              <a:rPr lang="en-US" sz="3200" b="1" dirty="0" smtClean="0"/>
              <a:t>Tricks</a:t>
            </a:r>
          </a:p>
          <a:p>
            <a:endParaRPr lang="en-US" sz="2800" b="1" dirty="0" smtClean="0"/>
          </a:p>
          <a:p>
            <a:pPr marL="285750" indent="-285750">
              <a:buFont typeface="Arial" pitchFamily="34" charset="0"/>
              <a:buChar char="•"/>
            </a:pPr>
            <a:r>
              <a:rPr lang="en-US" sz="2400" dirty="0" smtClean="0"/>
              <a:t>Reversible piece-wise linear interpolation/extrapolation</a:t>
            </a:r>
          </a:p>
          <a:p>
            <a:pPr marL="285750" indent="-285750">
              <a:buFont typeface="Arial" pitchFamily="34" charset="0"/>
              <a:buChar char="•"/>
            </a:pPr>
            <a:r>
              <a:rPr lang="en-US" sz="2400" dirty="0" smtClean="0"/>
              <a:t>Represent sub-manifold</a:t>
            </a:r>
          </a:p>
          <a:p>
            <a:pPr marL="285750" indent="-285750">
              <a:buFont typeface="Arial" pitchFamily="34" charset="0"/>
              <a:buChar char="•"/>
            </a:pPr>
            <a:r>
              <a:rPr lang="en-US" sz="2400" dirty="0" smtClean="0"/>
              <a:t>Compress space and time separately</a:t>
            </a:r>
          </a:p>
          <a:p>
            <a:pPr marL="285750" indent="-285750">
              <a:buFont typeface="Arial" pitchFamily="34" charset="0"/>
              <a:buChar char="•"/>
            </a:pPr>
            <a:r>
              <a:rPr lang="en-US" sz="2400" dirty="0" smtClean="0"/>
              <a:t>Sparse</a:t>
            </a:r>
          </a:p>
          <a:p>
            <a:pPr marL="285750" indent="-285750">
              <a:buFont typeface="Arial" pitchFamily="34" charset="0"/>
              <a:buChar char="•"/>
            </a:pPr>
            <a:r>
              <a:rPr lang="en-US" sz="2400" dirty="0" smtClean="0"/>
              <a:t>CPU-intensive (for now)</a:t>
            </a:r>
          </a:p>
          <a:p>
            <a:pPr marL="285750" indent="-285750">
              <a:buFont typeface="Arial" pitchFamily="34" charset="0"/>
              <a:buChar char="•"/>
            </a:pPr>
            <a:r>
              <a:rPr lang="en-US" sz="2400" dirty="0" smtClean="0"/>
              <a:t>”Hello World” reference implementation</a:t>
            </a:r>
          </a:p>
        </p:txBody>
      </p:sp>
    </p:spTree>
    <p:extLst>
      <p:ext uri="{BB962C8B-B14F-4D97-AF65-F5344CB8AC3E}">
        <p14:creationId xmlns:p14="http://schemas.microsoft.com/office/powerpoint/2010/main" val="16082845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368696" y="227456"/>
            <a:ext cx="6193630" cy="4167983"/>
          </a:xfrm>
        </p:spPr>
        <p:txBody>
          <a:bodyPr>
            <a:normAutofit/>
          </a:bodyPr>
          <a:lstStyle/>
          <a:p>
            <a:pPr marL="0" indent="0">
              <a:buNone/>
            </a:pPr>
            <a:r>
              <a:rPr lang="en-US" b="1" dirty="0" smtClean="0"/>
              <a:t>The sensory input space</a:t>
            </a:r>
          </a:p>
          <a:p>
            <a:pPr marL="0" indent="0">
              <a:buNone/>
            </a:pPr>
            <a:endParaRPr lang="en-US" b="1" dirty="0"/>
          </a:p>
          <a:p>
            <a:r>
              <a:rPr lang="en-US" sz="2400" dirty="0" smtClean="0"/>
              <a:t>Low </a:t>
            </a:r>
            <a:r>
              <a:rPr lang="en-US" sz="2400" dirty="0"/>
              <a:t>noise</a:t>
            </a:r>
          </a:p>
          <a:p>
            <a:r>
              <a:rPr lang="en-US" sz="2400" dirty="0" smtClean="0"/>
              <a:t>High-dim:  8x8 = 64-pixel vector</a:t>
            </a:r>
          </a:p>
          <a:p>
            <a:r>
              <a:rPr lang="en-US" sz="2400" dirty="0"/>
              <a:t>Continuous </a:t>
            </a:r>
            <a:r>
              <a:rPr lang="en-US" sz="2400" dirty="0" smtClean="0"/>
              <a:t>motion 360 degrees</a:t>
            </a:r>
          </a:p>
          <a:p>
            <a:r>
              <a:rPr lang="en-US" sz="2400" dirty="0" smtClean="0"/>
              <a:t>Constant speed</a:t>
            </a:r>
          </a:p>
          <a:p>
            <a:r>
              <a:rPr lang="en-US" sz="2400" dirty="0" err="1" smtClean="0"/>
              <a:t>Toroidal</a:t>
            </a:r>
            <a:r>
              <a:rPr lang="en-US" sz="2400" dirty="0" smtClean="0"/>
              <a:t> boundary conditions</a:t>
            </a:r>
          </a:p>
          <a:p>
            <a:pPr marL="0" indent="0">
              <a:buNone/>
            </a:pPr>
            <a:endParaRPr lang="en-US" sz="2400" dirty="0"/>
          </a:p>
          <a:p>
            <a:endParaRPr lang="en-US" sz="1800" dirty="0" smtClean="0"/>
          </a:p>
          <a:p>
            <a:endParaRPr lang="en-US" sz="1800" dirty="0"/>
          </a:p>
          <a:p>
            <a:endParaRPr lang="en-US" sz="1800" dirty="0" smtClean="0"/>
          </a:p>
          <a:p>
            <a:endParaRPr lang="en-US" sz="1800" dirty="0"/>
          </a:p>
          <a:p>
            <a:endParaRPr lang="en-US" sz="1800" dirty="0" smtClean="0"/>
          </a:p>
          <a:p>
            <a:endParaRPr lang="en-US" sz="1800" dirty="0"/>
          </a:p>
        </p:txBody>
      </p:sp>
      <p:grpSp>
        <p:nvGrpSpPr>
          <p:cNvPr id="14" name="Group 13"/>
          <p:cNvGrpSpPr/>
          <p:nvPr/>
        </p:nvGrpSpPr>
        <p:grpSpPr>
          <a:xfrm>
            <a:off x="4138314" y="2000002"/>
            <a:ext cx="4848025" cy="7048251"/>
            <a:chOff x="4084442" y="171698"/>
            <a:chExt cx="4848025" cy="7048251"/>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945514"/>
              <a:ext cx="3124200" cy="6274435"/>
            </a:xfrm>
            <a:prstGeom prst="rect">
              <a:avLst/>
            </a:prstGeom>
          </p:spPr>
        </p:pic>
        <p:sp>
          <p:nvSpPr>
            <p:cNvPr id="4" name="Rounded Rectangle 3"/>
            <p:cNvSpPr/>
            <p:nvPr/>
          </p:nvSpPr>
          <p:spPr>
            <a:xfrm>
              <a:off x="4686300" y="4044631"/>
              <a:ext cx="4081463" cy="317531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7" name="Straight Arrow Connector 6"/>
            <p:cNvCxnSpPr/>
            <p:nvPr/>
          </p:nvCxnSpPr>
          <p:spPr>
            <a:xfrm>
              <a:off x="5105400" y="4419600"/>
              <a:ext cx="3124200" cy="0"/>
            </a:xfrm>
            <a:prstGeom prst="straightConnector1">
              <a:avLst/>
            </a:prstGeom>
            <a:ln w="254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876800" y="945514"/>
              <a:ext cx="0" cy="3137217"/>
            </a:xfrm>
            <a:prstGeom prst="straightConnector1">
              <a:avLst/>
            </a:prstGeom>
            <a:ln w="254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629275" y="4507603"/>
              <a:ext cx="304800" cy="461665"/>
            </a:xfrm>
            <a:prstGeom prst="rect">
              <a:avLst/>
            </a:prstGeom>
            <a:noFill/>
          </p:spPr>
          <p:txBody>
            <a:bodyPr wrap="square" rtlCol="0">
              <a:spAutoFit/>
            </a:bodyPr>
            <a:lstStyle/>
            <a:p>
              <a:r>
                <a:rPr lang="en-US" sz="2400" b="1" dirty="0">
                  <a:solidFill>
                    <a:srgbClr val="FF0000"/>
                  </a:solidFill>
                </a:rPr>
                <a:t>8</a:t>
              </a:r>
            </a:p>
          </p:txBody>
        </p:sp>
        <p:sp>
          <p:nvSpPr>
            <p:cNvPr id="11" name="Rectangle 10"/>
            <p:cNvSpPr/>
            <p:nvPr/>
          </p:nvSpPr>
          <p:spPr>
            <a:xfrm>
              <a:off x="4421157" y="3231118"/>
              <a:ext cx="301686" cy="369332"/>
            </a:xfrm>
            <a:prstGeom prst="rect">
              <a:avLst/>
            </a:prstGeom>
          </p:spPr>
          <p:txBody>
            <a:bodyPr wrap="none">
              <a:spAutoFit/>
            </a:bodyPr>
            <a:lstStyle/>
            <a:p>
              <a:r>
                <a:rPr lang="en-US" b="1" dirty="0">
                  <a:solidFill>
                    <a:srgbClr val="FF0000"/>
                  </a:solidFill>
                </a:rPr>
                <a:t>8</a:t>
              </a:r>
            </a:p>
          </p:txBody>
        </p:sp>
        <p:sp>
          <p:nvSpPr>
            <p:cNvPr id="13" name="Freeform 12"/>
            <p:cNvSpPr/>
            <p:nvPr/>
          </p:nvSpPr>
          <p:spPr>
            <a:xfrm>
              <a:off x="7595199" y="171698"/>
              <a:ext cx="1015401" cy="4848025"/>
            </a:xfrm>
            <a:custGeom>
              <a:avLst/>
              <a:gdLst>
                <a:gd name="connsiteX0" fmla="*/ 187200 w 2715601"/>
                <a:gd name="connsiteY0" fmla="*/ 464379 h 5073813"/>
                <a:gd name="connsiteX1" fmla="*/ 215775 w 2715601"/>
                <a:gd name="connsiteY1" fmla="*/ 378654 h 5073813"/>
                <a:gd name="connsiteX2" fmla="*/ 2358900 w 2715601"/>
                <a:gd name="connsiteY2" fmla="*/ 50042 h 5073813"/>
                <a:gd name="connsiteX3" fmla="*/ 2673225 w 2715601"/>
                <a:gd name="connsiteY3" fmla="*/ 1578804 h 5073813"/>
                <a:gd name="connsiteX4" fmla="*/ 1915987 w 2715601"/>
                <a:gd name="connsiteY4" fmla="*/ 4979229 h 5073813"/>
                <a:gd name="connsiteX5" fmla="*/ 644400 w 2715601"/>
                <a:gd name="connsiteY5" fmla="*/ 3793367 h 5073813"/>
                <a:gd name="connsiteX0" fmla="*/ 0 w 2529427"/>
                <a:gd name="connsiteY0" fmla="*/ 454509 h 5063943"/>
                <a:gd name="connsiteX1" fmla="*/ 2171700 w 2529427"/>
                <a:gd name="connsiteY1" fmla="*/ 40172 h 5063943"/>
                <a:gd name="connsiteX2" fmla="*/ 2486025 w 2529427"/>
                <a:gd name="connsiteY2" fmla="*/ 1568934 h 5063943"/>
                <a:gd name="connsiteX3" fmla="*/ 1728787 w 2529427"/>
                <a:gd name="connsiteY3" fmla="*/ 4969359 h 5063943"/>
                <a:gd name="connsiteX4" fmla="*/ 457200 w 2529427"/>
                <a:gd name="connsiteY4" fmla="*/ 3783497 h 5063943"/>
                <a:gd name="connsiteX0" fmla="*/ 0 w 2506390"/>
                <a:gd name="connsiteY0" fmla="*/ 549167 h 5158601"/>
                <a:gd name="connsiteX1" fmla="*/ 928687 w 2506390"/>
                <a:gd name="connsiteY1" fmla="*/ 34817 h 5158601"/>
                <a:gd name="connsiteX2" fmla="*/ 2486025 w 2506390"/>
                <a:gd name="connsiteY2" fmla="*/ 1663592 h 5158601"/>
                <a:gd name="connsiteX3" fmla="*/ 1728787 w 2506390"/>
                <a:gd name="connsiteY3" fmla="*/ 5064017 h 5158601"/>
                <a:gd name="connsiteX4" fmla="*/ 457200 w 2506390"/>
                <a:gd name="connsiteY4" fmla="*/ 3878155 h 5158601"/>
                <a:gd name="connsiteX0" fmla="*/ 0 w 2506390"/>
                <a:gd name="connsiteY0" fmla="*/ 582750 h 5192184"/>
                <a:gd name="connsiteX1" fmla="*/ 928687 w 2506390"/>
                <a:gd name="connsiteY1" fmla="*/ 68400 h 5192184"/>
                <a:gd name="connsiteX2" fmla="*/ 2486025 w 2506390"/>
                <a:gd name="connsiteY2" fmla="*/ 1697175 h 5192184"/>
                <a:gd name="connsiteX3" fmla="*/ 1728787 w 2506390"/>
                <a:gd name="connsiteY3" fmla="*/ 5097600 h 5192184"/>
                <a:gd name="connsiteX4" fmla="*/ 457200 w 2506390"/>
                <a:gd name="connsiteY4" fmla="*/ 3911738 h 5192184"/>
                <a:gd name="connsiteX0" fmla="*/ 0 w 2491670"/>
                <a:gd name="connsiteY0" fmla="*/ 644521 h 5253955"/>
                <a:gd name="connsiteX1" fmla="*/ 1957387 w 2491670"/>
                <a:gd name="connsiteY1" fmla="*/ 58734 h 5253955"/>
                <a:gd name="connsiteX2" fmla="*/ 2486025 w 2491670"/>
                <a:gd name="connsiteY2" fmla="*/ 1758946 h 5253955"/>
                <a:gd name="connsiteX3" fmla="*/ 1728787 w 2491670"/>
                <a:gd name="connsiteY3" fmla="*/ 5159371 h 5253955"/>
                <a:gd name="connsiteX4" fmla="*/ 457200 w 2491670"/>
                <a:gd name="connsiteY4" fmla="*/ 3973509 h 5253955"/>
                <a:gd name="connsiteX0" fmla="*/ 0 w 2590039"/>
                <a:gd name="connsiteY0" fmla="*/ 690312 h 5261344"/>
                <a:gd name="connsiteX1" fmla="*/ 1957387 w 2590039"/>
                <a:gd name="connsiteY1" fmla="*/ 104525 h 5261344"/>
                <a:gd name="connsiteX2" fmla="*/ 2586037 w 2590039"/>
                <a:gd name="connsiteY2" fmla="*/ 2476249 h 5261344"/>
                <a:gd name="connsiteX3" fmla="*/ 1728787 w 2590039"/>
                <a:gd name="connsiteY3" fmla="*/ 5205162 h 5261344"/>
                <a:gd name="connsiteX4" fmla="*/ 457200 w 2590039"/>
                <a:gd name="connsiteY4" fmla="*/ 4019300 h 5261344"/>
                <a:gd name="connsiteX0" fmla="*/ 0 w 2590039"/>
                <a:gd name="connsiteY0" fmla="*/ 690312 h 5263872"/>
                <a:gd name="connsiteX1" fmla="*/ 1957387 w 2590039"/>
                <a:gd name="connsiteY1" fmla="*/ 104525 h 5263872"/>
                <a:gd name="connsiteX2" fmla="*/ 2586037 w 2590039"/>
                <a:gd name="connsiteY2" fmla="*/ 2476249 h 5263872"/>
                <a:gd name="connsiteX3" fmla="*/ 1728787 w 2590039"/>
                <a:gd name="connsiteY3" fmla="*/ 5205162 h 5263872"/>
                <a:gd name="connsiteX4" fmla="*/ 457200 w 2590039"/>
                <a:gd name="connsiteY4" fmla="*/ 4019300 h 5263872"/>
                <a:gd name="connsiteX0" fmla="*/ 0 w 2588818"/>
                <a:gd name="connsiteY0" fmla="*/ 690312 h 4848025"/>
                <a:gd name="connsiteX1" fmla="*/ 1957387 w 2588818"/>
                <a:gd name="connsiteY1" fmla="*/ 104525 h 4848025"/>
                <a:gd name="connsiteX2" fmla="*/ 2586037 w 2588818"/>
                <a:gd name="connsiteY2" fmla="*/ 2476249 h 4848025"/>
                <a:gd name="connsiteX3" fmla="*/ 1771650 w 2588818"/>
                <a:gd name="connsiteY3" fmla="*/ 4733674 h 4848025"/>
                <a:gd name="connsiteX4" fmla="*/ 457200 w 2588818"/>
                <a:gd name="connsiteY4" fmla="*/ 4019300 h 4848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8818" h="4848025">
                  <a:moveTo>
                    <a:pt x="0" y="690312"/>
                  </a:moveTo>
                  <a:cubicBezTo>
                    <a:pt x="23812" y="189655"/>
                    <a:pt x="1526381" y="-193131"/>
                    <a:pt x="1957387" y="104525"/>
                  </a:cubicBezTo>
                  <a:cubicBezTo>
                    <a:pt x="2388393" y="402181"/>
                    <a:pt x="2616993" y="1704724"/>
                    <a:pt x="2586037" y="2476249"/>
                  </a:cubicBezTo>
                  <a:cubicBezTo>
                    <a:pt x="2555081" y="3247774"/>
                    <a:pt x="2126456" y="4476499"/>
                    <a:pt x="1771650" y="4733674"/>
                  </a:cubicBezTo>
                  <a:cubicBezTo>
                    <a:pt x="1416844" y="4990849"/>
                    <a:pt x="481013" y="4839640"/>
                    <a:pt x="457200" y="4019300"/>
                  </a:cubicBezTo>
                </a:path>
              </a:pathLst>
            </a:custGeom>
            <a:ln>
              <a:prstDash val="dash"/>
              <a:headEnd type="arrow"/>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Freeform 14"/>
            <p:cNvSpPr/>
            <p:nvPr/>
          </p:nvSpPr>
          <p:spPr>
            <a:xfrm rot="5400000" flipH="1">
              <a:off x="5991946" y="-1602704"/>
              <a:ext cx="1033017" cy="4848025"/>
            </a:xfrm>
            <a:custGeom>
              <a:avLst/>
              <a:gdLst>
                <a:gd name="connsiteX0" fmla="*/ 187200 w 2715601"/>
                <a:gd name="connsiteY0" fmla="*/ 464379 h 5073813"/>
                <a:gd name="connsiteX1" fmla="*/ 215775 w 2715601"/>
                <a:gd name="connsiteY1" fmla="*/ 378654 h 5073813"/>
                <a:gd name="connsiteX2" fmla="*/ 2358900 w 2715601"/>
                <a:gd name="connsiteY2" fmla="*/ 50042 h 5073813"/>
                <a:gd name="connsiteX3" fmla="*/ 2673225 w 2715601"/>
                <a:gd name="connsiteY3" fmla="*/ 1578804 h 5073813"/>
                <a:gd name="connsiteX4" fmla="*/ 1915987 w 2715601"/>
                <a:gd name="connsiteY4" fmla="*/ 4979229 h 5073813"/>
                <a:gd name="connsiteX5" fmla="*/ 644400 w 2715601"/>
                <a:gd name="connsiteY5" fmla="*/ 3793367 h 5073813"/>
                <a:gd name="connsiteX0" fmla="*/ 0 w 2529427"/>
                <a:gd name="connsiteY0" fmla="*/ 454509 h 5063943"/>
                <a:gd name="connsiteX1" fmla="*/ 2171700 w 2529427"/>
                <a:gd name="connsiteY1" fmla="*/ 40172 h 5063943"/>
                <a:gd name="connsiteX2" fmla="*/ 2486025 w 2529427"/>
                <a:gd name="connsiteY2" fmla="*/ 1568934 h 5063943"/>
                <a:gd name="connsiteX3" fmla="*/ 1728787 w 2529427"/>
                <a:gd name="connsiteY3" fmla="*/ 4969359 h 5063943"/>
                <a:gd name="connsiteX4" fmla="*/ 457200 w 2529427"/>
                <a:gd name="connsiteY4" fmla="*/ 3783497 h 5063943"/>
                <a:gd name="connsiteX0" fmla="*/ 0 w 2506390"/>
                <a:gd name="connsiteY0" fmla="*/ 549167 h 5158601"/>
                <a:gd name="connsiteX1" fmla="*/ 928687 w 2506390"/>
                <a:gd name="connsiteY1" fmla="*/ 34817 h 5158601"/>
                <a:gd name="connsiteX2" fmla="*/ 2486025 w 2506390"/>
                <a:gd name="connsiteY2" fmla="*/ 1663592 h 5158601"/>
                <a:gd name="connsiteX3" fmla="*/ 1728787 w 2506390"/>
                <a:gd name="connsiteY3" fmla="*/ 5064017 h 5158601"/>
                <a:gd name="connsiteX4" fmla="*/ 457200 w 2506390"/>
                <a:gd name="connsiteY4" fmla="*/ 3878155 h 5158601"/>
                <a:gd name="connsiteX0" fmla="*/ 0 w 2506390"/>
                <a:gd name="connsiteY0" fmla="*/ 582750 h 5192184"/>
                <a:gd name="connsiteX1" fmla="*/ 928687 w 2506390"/>
                <a:gd name="connsiteY1" fmla="*/ 68400 h 5192184"/>
                <a:gd name="connsiteX2" fmla="*/ 2486025 w 2506390"/>
                <a:gd name="connsiteY2" fmla="*/ 1697175 h 5192184"/>
                <a:gd name="connsiteX3" fmla="*/ 1728787 w 2506390"/>
                <a:gd name="connsiteY3" fmla="*/ 5097600 h 5192184"/>
                <a:gd name="connsiteX4" fmla="*/ 457200 w 2506390"/>
                <a:gd name="connsiteY4" fmla="*/ 3911738 h 5192184"/>
                <a:gd name="connsiteX0" fmla="*/ 0 w 2491670"/>
                <a:gd name="connsiteY0" fmla="*/ 644521 h 5253955"/>
                <a:gd name="connsiteX1" fmla="*/ 1957387 w 2491670"/>
                <a:gd name="connsiteY1" fmla="*/ 58734 h 5253955"/>
                <a:gd name="connsiteX2" fmla="*/ 2486025 w 2491670"/>
                <a:gd name="connsiteY2" fmla="*/ 1758946 h 5253955"/>
                <a:gd name="connsiteX3" fmla="*/ 1728787 w 2491670"/>
                <a:gd name="connsiteY3" fmla="*/ 5159371 h 5253955"/>
                <a:gd name="connsiteX4" fmla="*/ 457200 w 2491670"/>
                <a:gd name="connsiteY4" fmla="*/ 3973509 h 5253955"/>
                <a:gd name="connsiteX0" fmla="*/ 0 w 2590039"/>
                <a:gd name="connsiteY0" fmla="*/ 690312 h 5261344"/>
                <a:gd name="connsiteX1" fmla="*/ 1957387 w 2590039"/>
                <a:gd name="connsiteY1" fmla="*/ 104525 h 5261344"/>
                <a:gd name="connsiteX2" fmla="*/ 2586037 w 2590039"/>
                <a:gd name="connsiteY2" fmla="*/ 2476249 h 5261344"/>
                <a:gd name="connsiteX3" fmla="*/ 1728787 w 2590039"/>
                <a:gd name="connsiteY3" fmla="*/ 5205162 h 5261344"/>
                <a:gd name="connsiteX4" fmla="*/ 457200 w 2590039"/>
                <a:gd name="connsiteY4" fmla="*/ 4019300 h 5261344"/>
                <a:gd name="connsiteX0" fmla="*/ 0 w 2590039"/>
                <a:gd name="connsiteY0" fmla="*/ 690312 h 5263872"/>
                <a:gd name="connsiteX1" fmla="*/ 1957387 w 2590039"/>
                <a:gd name="connsiteY1" fmla="*/ 104525 h 5263872"/>
                <a:gd name="connsiteX2" fmla="*/ 2586037 w 2590039"/>
                <a:gd name="connsiteY2" fmla="*/ 2476249 h 5263872"/>
                <a:gd name="connsiteX3" fmla="*/ 1728787 w 2590039"/>
                <a:gd name="connsiteY3" fmla="*/ 5205162 h 5263872"/>
                <a:gd name="connsiteX4" fmla="*/ 457200 w 2590039"/>
                <a:gd name="connsiteY4" fmla="*/ 4019300 h 5263872"/>
                <a:gd name="connsiteX0" fmla="*/ 0 w 2588818"/>
                <a:gd name="connsiteY0" fmla="*/ 690312 h 4848025"/>
                <a:gd name="connsiteX1" fmla="*/ 1957387 w 2588818"/>
                <a:gd name="connsiteY1" fmla="*/ 104525 h 4848025"/>
                <a:gd name="connsiteX2" fmla="*/ 2586037 w 2588818"/>
                <a:gd name="connsiteY2" fmla="*/ 2476249 h 4848025"/>
                <a:gd name="connsiteX3" fmla="*/ 1771650 w 2588818"/>
                <a:gd name="connsiteY3" fmla="*/ 4733674 h 4848025"/>
                <a:gd name="connsiteX4" fmla="*/ 457200 w 2588818"/>
                <a:gd name="connsiteY4" fmla="*/ 4019300 h 4848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8818" h="4848025">
                  <a:moveTo>
                    <a:pt x="0" y="690312"/>
                  </a:moveTo>
                  <a:cubicBezTo>
                    <a:pt x="23812" y="189655"/>
                    <a:pt x="1526381" y="-193131"/>
                    <a:pt x="1957387" y="104525"/>
                  </a:cubicBezTo>
                  <a:cubicBezTo>
                    <a:pt x="2388393" y="402181"/>
                    <a:pt x="2616993" y="1704724"/>
                    <a:pt x="2586037" y="2476249"/>
                  </a:cubicBezTo>
                  <a:cubicBezTo>
                    <a:pt x="2555081" y="3247774"/>
                    <a:pt x="2126456" y="4476499"/>
                    <a:pt x="1771650" y="4733674"/>
                  </a:cubicBezTo>
                  <a:cubicBezTo>
                    <a:pt x="1416844" y="4990849"/>
                    <a:pt x="481013" y="4839640"/>
                    <a:pt x="457200" y="4019300"/>
                  </a:cubicBezTo>
                </a:path>
              </a:pathLst>
            </a:custGeom>
            <a:ln>
              <a:prstDash val="dash"/>
              <a:headEnd type="arrow"/>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32993482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learn this unsupervised?</a:t>
            </a:r>
            <a:endParaRPr lang="en-US" dirty="0"/>
          </a:p>
        </p:txBody>
      </p:sp>
      <p:sp>
        <p:nvSpPr>
          <p:cNvPr id="7" name="Content Placeholder 2"/>
          <p:cNvSpPr txBox="1">
            <a:spLocks/>
          </p:cNvSpPr>
          <p:nvPr/>
        </p:nvSpPr>
        <p:spPr>
          <a:xfrm>
            <a:off x="263236" y="1591037"/>
            <a:ext cx="9067800" cy="2110582"/>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600" dirty="0" smtClean="0"/>
              <a:t>Discover/interpolate/extrapolate </a:t>
            </a:r>
            <a:r>
              <a:rPr lang="en-US" sz="3600" b="1" dirty="0" smtClean="0"/>
              <a:t>low-dim</a:t>
            </a:r>
            <a:r>
              <a:rPr lang="en-US" sz="3600" dirty="0" smtClean="0"/>
              <a:t> </a:t>
            </a:r>
            <a:r>
              <a:rPr lang="en-US" sz="3600" b="1" i="1" dirty="0" smtClean="0"/>
              <a:t>manifold</a:t>
            </a:r>
          </a:p>
          <a:p>
            <a:r>
              <a:rPr lang="en-US" sz="3600" dirty="0" smtClean="0"/>
              <a:t>Discover/predict </a:t>
            </a:r>
            <a:r>
              <a:rPr lang="en-US" sz="3600" b="1" i="1" dirty="0" smtClean="0"/>
              <a:t>temporal evolution</a:t>
            </a:r>
          </a:p>
          <a:p>
            <a:r>
              <a:rPr lang="en-US" sz="3600" dirty="0" smtClean="0"/>
              <a:t>Generalize across speeds</a:t>
            </a:r>
            <a:endParaRPr lang="en-US" sz="3600" dirty="0"/>
          </a:p>
        </p:txBody>
      </p:sp>
      <p:sp>
        <p:nvSpPr>
          <p:cNvPr id="9" name="Rectangle 8"/>
          <p:cNvSpPr/>
          <p:nvPr/>
        </p:nvSpPr>
        <p:spPr>
          <a:xfrm>
            <a:off x="238772" y="2684318"/>
            <a:ext cx="408277" cy="381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p:nvSpPr>
        <p:spPr>
          <a:xfrm>
            <a:off x="238773" y="3320619"/>
            <a:ext cx="408277" cy="381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238771" y="1676400"/>
            <a:ext cx="408277" cy="381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6603223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442898" y="69850"/>
            <a:ext cx="7138921" cy="4777582"/>
          </a:xfrm>
        </p:spPr>
        <p:txBody>
          <a:bodyPr>
            <a:normAutofit/>
          </a:bodyPr>
          <a:lstStyle/>
          <a:p>
            <a:pPr marL="0" indent="0">
              <a:buNone/>
            </a:pPr>
            <a:r>
              <a:rPr lang="en-US" b="1" dirty="0" smtClean="0"/>
              <a:t>Intrinsic generating structure</a:t>
            </a:r>
          </a:p>
          <a:p>
            <a:r>
              <a:rPr lang="en-US" sz="2400" dirty="0" smtClean="0"/>
              <a:t>Points generated from  2-d (</a:t>
            </a:r>
            <a:r>
              <a:rPr lang="en-US" sz="2400" i="1" dirty="0" err="1" smtClean="0"/>
              <a:t>x,y</a:t>
            </a:r>
            <a:r>
              <a:rPr lang="en-US" sz="2400" dirty="0" smtClean="0"/>
              <a:t>) + </a:t>
            </a:r>
            <a:r>
              <a:rPr lang="en-US" sz="2400" dirty="0" err="1" smtClean="0"/>
              <a:t>toroidal</a:t>
            </a:r>
            <a:r>
              <a:rPr lang="en-US" sz="2400" dirty="0"/>
              <a:t> </a:t>
            </a:r>
            <a:r>
              <a:rPr lang="en-US" sz="2400" dirty="0" smtClean="0"/>
              <a:t>manifold</a:t>
            </a:r>
          </a:p>
          <a:p>
            <a:r>
              <a:rPr lang="en-US" sz="2400" dirty="0" smtClean="0"/>
              <a:t>HIGHLY nonlinear</a:t>
            </a:r>
          </a:p>
          <a:p>
            <a:endParaRPr lang="en-US" sz="1800" dirty="0" smtClean="0"/>
          </a:p>
          <a:p>
            <a:endParaRPr lang="en-US" sz="1800" dirty="0"/>
          </a:p>
        </p:txBody>
      </p:sp>
      <p:cxnSp>
        <p:nvCxnSpPr>
          <p:cNvPr id="8" name="Straight Arrow Connector 7"/>
          <p:cNvCxnSpPr/>
          <p:nvPr/>
        </p:nvCxnSpPr>
        <p:spPr>
          <a:xfrm>
            <a:off x="3989209" y="7305675"/>
            <a:ext cx="833438" cy="60007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Cube 8"/>
          <p:cNvSpPr/>
          <p:nvPr/>
        </p:nvSpPr>
        <p:spPr>
          <a:xfrm>
            <a:off x="3504393" y="2517661"/>
            <a:ext cx="2893219" cy="2514600"/>
          </a:xfrm>
          <a:prstGeom prst="cub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a:off x="4800599" y="2619374"/>
            <a:ext cx="26811" cy="2207418"/>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4497297" y="2614612"/>
            <a:ext cx="608103" cy="2395538"/>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3657600" y="3886199"/>
            <a:ext cx="2590796" cy="14289"/>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3919549" y="2945605"/>
            <a:ext cx="1762101" cy="1881187"/>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381500" y="2619374"/>
            <a:ext cx="723900" cy="2207418"/>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3657600" y="3397025"/>
            <a:ext cx="2286000" cy="972964"/>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4827410" y="3740943"/>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rot="4308253">
            <a:off x="4556492" y="4144396"/>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rot="1403332">
            <a:off x="4035015" y="3548743"/>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rot="18621135">
            <a:off x="4690187" y="3421227"/>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rot="17140323">
            <a:off x="4270015" y="4112715"/>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Arrow Connector 38"/>
          <p:cNvCxnSpPr/>
          <p:nvPr/>
        </p:nvCxnSpPr>
        <p:spPr>
          <a:xfrm>
            <a:off x="168136" y="3050382"/>
            <a:ext cx="3200400" cy="0"/>
          </a:xfrm>
          <a:prstGeom prst="straightConnector1">
            <a:avLst/>
          </a:prstGeom>
          <a:ln w="3492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1761870" y="1560115"/>
            <a:ext cx="0" cy="2751932"/>
          </a:xfrm>
          <a:prstGeom prst="straightConnector1">
            <a:avLst/>
          </a:prstGeom>
          <a:ln w="34925">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687294" y="3358358"/>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687293" y="3663158"/>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687295" y="2393950"/>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687296" y="2739232"/>
            <a:ext cx="2128837" cy="0"/>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1068297" y="2274141"/>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2516097" y="2264616"/>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V="1">
            <a:off x="1447800" y="2240850"/>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V="1">
            <a:off x="2135097" y="2244027"/>
            <a:ext cx="1497" cy="1571531"/>
          </a:xfrm>
          <a:prstGeom prst="straightConnector1">
            <a:avLst/>
          </a:prstGeom>
          <a:ln w="6350">
            <a:solidFill>
              <a:srgbClr val="00B050"/>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56" name="Oval 55"/>
          <p:cNvSpPr/>
          <p:nvPr/>
        </p:nvSpPr>
        <p:spPr>
          <a:xfrm rot="4308253">
            <a:off x="1605658" y="2767500"/>
            <a:ext cx="165482" cy="146381"/>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Arrow Connector 56"/>
          <p:cNvCxnSpPr/>
          <p:nvPr/>
        </p:nvCxnSpPr>
        <p:spPr>
          <a:xfrm flipV="1">
            <a:off x="4822647" y="3026615"/>
            <a:ext cx="2657829" cy="28035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534893" y="2996811"/>
            <a:ext cx="304800" cy="461665"/>
          </a:xfrm>
          <a:prstGeom prst="rect">
            <a:avLst/>
          </a:prstGeom>
          <a:noFill/>
        </p:spPr>
        <p:txBody>
          <a:bodyPr wrap="square" rtlCol="0">
            <a:spAutoFit/>
          </a:bodyPr>
          <a:lstStyle/>
          <a:p>
            <a:r>
              <a:rPr lang="en-US" sz="2400" b="1" dirty="0" smtClean="0">
                <a:solidFill>
                  <a:srgbClr val="00B050"/>
                </a:solidFill>
              </a:rPr>
              <a:t>X</a:t>
            </a:r>
            <a:endParaRPr lang="en-US" sz="2400" b="1" dirty="0">
              <a:solidFill>
                <a:srgbClr val="00B050"/>
              </a:solidFill>
            </a:endParaRPr>
          </a:p>
        </p:txBody>
      </p:sp>
      <p:sp>
        <p:nvSpPr>
          <p:cNvPr id="62" name="TextBox 61"/>
          <p:cNvSpPr txBox="1"/>
          <p:nvPr/>
        </p:nvSpPr>
        <p:spPr>
          <a:xfrm>
            <a:off x="1353843" y="1685275"/>
            <a:ext cx="304800" cy="461665"/>
          </a:xfrm>
          <a:prstGeom prst="rect">
            <a:avLst/>
          </a:prstGeom>
          <a:noFill/>
        </p:spPr>
        <p:txBody>
          <a:bodyPr wrap="square" rtlCol="0">
            <a:spAutoFit/>
          </a:bodyPr>
          <a:lstStyle/>
          <a:p>
            <a:r>
              <a:rPr lang="en-US" sz="2400" b="1" dirty="0">
                <a:solidFill>
                  <a:srgbClr val="00B050"/>
                </a:solidFill>
              </a:rPr>
              <a:t>Y</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421489" y="3187699"/>
            <a:ext cx="4117975" cy="2491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a:off x="2135097" y="2473536"/>
            <a:ext cx="2496818" cy="80306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endCxn id="38" idx="1"/>
          </p:cNvCxnSpPr>
          <p:nvPr/>
        </p:nvCxnSpPr>
        <p:spPr>
          <a:xfrm>
            <a:off x="2211453" y="3543460"/>
            <a:ext cx="2285844" cy="98100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endCxn id="35" idx="2"/>
          </p:cNvCxnSpPr>
          <p:nvPr/>
        </p:nvCxnSpPr>
        <p:spPr>
          <a:xfrm>
            <a:off x="1850844" y="2875068"/>
            <a:ext cx="2218288" cy="66839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8" name="Oval 77"/>
          <p:cNvSpPr/>
          <p:nvPr/>
        </p:nvSpPr>
        <p:spPr>
          <a:xfrm rot="16200000">
            <a:off x="4376245" y="3284911"/>
            <a:ext cx="830427" cy="319087"/>
          </a:xfrm>
          <a:prstGeom prst="ellipse">
            <a:avLst/>
          </a:prstGeom>
          <a:solidFill>
            <a:srgbClr val="00B050">
              <a:alpha val="66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p:nvSpPr>
        <p:spPr>
          <a:xfrm rot="4308253">
            <a:off x="1920502" y="2343012"/>
            <a:ext cx="165482" cy="146381"/>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rot="4308253">
            <a:off x="4536862" y="4398257"/>
            <a:ext cx="165482" cy="146381"/>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rot="4308253">
            <a:off x="4193313" y="3545983"/>
            <a:ext cx="165482" cy="146381"/>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rot="4308253">
            <a:off x="4632231" y="3233779"/>
            <a:ext cx="165482" cy="146381"/>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rot="4308253">
            <a:off x="2033344" y="3386626"/>
            <a:ext cx="165482" cy="146381"/>
          </a:xfrm>
          <a:prstGeom prst="ellipse">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Arrow Connector 92"/>
          <p:cNvCxnSpPr/>
          <p:nvPr/>
        </p:nvCxnSpPr>
        <p:spPr>
          <a:xfrm>
            <a:off x="4497297" y="3693109"/>
            <a:ext cx="2983179" cy="83136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a:off x="4754108" y="4570648"/>
            <a:ext cx="2726368" cy="160155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57354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533400" y="251618"/>
            <a:ext cx="8229600" cy="1020763"/>
          </a:xfrm>
        </p:spPr>
        <p:txBody>
          <a:bodyPr>
            <a:normAutofit/>
          </a:bodyPr>
          <a:lstStyle/>
          <a:p>
            <a:pPr marL="0" indent="0">
              <a:buNone/>
            </a:pPr>
            <a:r>
              <a:rPr lang="en-US" b="1" dirty="0"/>
              <a:t>U</a:t>
            </a:r>
            <a:r>
              <a:rPr lang="en-US" b="1" dirty="0" smtClean="0"/>
              <a:t>sing “</a:t>
            </a:r>
            <a:r>
              <a:rPr lang="en-US" b="1" dirty="0" err="1" smtClean="0"/>
              <a:t>Isomap</a:t>
            </a:r>
            <a:r>
              <a:rPr lang="en-US" b="1" dirty="0" smtClean="0"/>
              <a:t>” to discover manifolds</a:t>
            </a:r>
            <a:endParaRPr lang="en-US" b="1"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4821" b="-17749"/>
          <a:stretch/>
        </p:blipFill>
        <p:spPr bwMode="auto">
          <a:xfrm>
            <a:off x="0" y="3506096"/>
            <a:ext cx="8686800" cy="2377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28600" y="1693484"/>
            <a:ext cx="3719052" cy="1200329"/>
          </a:xfrm>
          <a:prstGeom prst="rect">
            <a:avLst/>
          </a:prstGeom>
          <a:noFill/>
        </p:spPr>
        <p:txBody>
          <a:bodyPr wrap="square" rtlCol="0">
            <a:spAutoFit/>
          </a:bodyPr>
          <a:lstStyle/>
          <a:p>
            <a:r>
              <a:rPr lang="en-US" sz="2400" dirty="0" smtClean="0"/>
              <a:t>1. Points on continuous low-dim manifold embedded in N-dim</a:t>
            </a:r>
            <a:endParaRPr lang="en-US" sz="2400" dirty="0"/>
          </a:p>
        </p:txBody>
      </p:sp>
      <p:sp>
        <p:nvSpPr>
          <p:cNvPr id="5" name="TextBox 4"/>
          <p:cNvSpPr txBox="1"/>
          <p:nvPr/>
        </p:nvSpPr>
        <p:spPr>
          <a:xfrm>
            <a:off x="3947652" y="1693484"/>
            <a:ext cx="5424948" cy="1569660"/>
          </a:xfrm>
          <a:prstGeom prst="rect">
            <a:avLst/>
          </a:prstGeom>
          <a:noFill/>
        </p:spPr>
        <p:txBody>
          <a:bodyPr wrap="square" rtlCol="0">
            <a:spAutoFit/>
          </a:bodyPr>
          <a:lstStyle/>
          <a:p>
            <a:r>
              <a:rPr lang="en-US" sz="2400" dirty="0" smtClean="0"/>
              <a:t>2. i) inter-point matrix </a:t>
            </a:r>
            <a:r>
              <a:rPr lang="en-US" sz="2400" b="1" dirty="0" err="1" smtClean="0"/>
              <a:t>D</a:t>
            </a:r>
            <a:r>
              <a:rPr lang="en-US" sz="2400" b="1" baseline="-25000" dirty="0" err="1" smtClean="0"/>
              <a:t>ij</a:t>
            </a:r>
            <a:r>
              <a:rPr lang="en-US" sz="2400" dirty="0" smtClean="0"/>
              <a:t> </a:t>
            </a:r>
          </a:p>
          <a:p>
            <a:r>
              <a:rPr lang="en-US" sz="2400" dirty="0" smtClean="0"/>
              <a:t>    ii) convert to </a:t>
            </a:r>
            <a:r>
              <a:rPr lang="en-US" sz="2400" b="1" dirty="0" smtClean="0"/>
              <a:t>via-neighbor</a:t>
            </a:r>
            <a:r>
              <a:rPr lang="en-US" sz="2400" dirty="0" smtClean="0"/>
              <a:t> </a:t>
            </a:r>
            <a:r>
              <a:rPr lang="en-US" sz="2400" b="1" i="1" dirty="0" err="1" smtClean="0"/>
              <a:t>D</a:t>
            </a:r>
            <a:r>
              <a:rPr lang="en-US" sz="2400" baseline="-25000" dirty="0" err="1" smtClean="0"/>
              <a:t>ij</a:t>
            </a:r>
            <a:endParaRPr lang="en-US" sz="2400" baseline="-25000" dirty="0" smtClean="0"/>
          </a:p>
          <a:p>
            <a:r>
              <a:rPr lang="en-US" sz="2400" dirty="0" smtClean="0"/>
              <a:t>    iii) Pick top few Principal Components                	</a:t>
            </a:r>
            <a:r>
              <a:rPr lang="en-US" sz="2400" b="1" i="1" dirty="0" smtClean="0">
                <a:solidFill>
                  <a:srgbClr val="00B050"/>
                </a:solidFill>
              </a:rPr>
              <a:t>(u, v) </a:t>
            </a:r>
            <a:r>
              <a:rPr lang="en-US" sz="2400" dirty="0" smtClean="0"/>
              <a:t>as axes </a:t>
            </a:r>
            <a:endParaRPr lang="en-US" sz="2400" dirty="0"/>
          </a:p>
        </p:txBody>
      </p:sp>
      <p:sp>
        <p:nvSpPr>
          <p:cNvPr id="6" name="TextBox 5"/>
          <p:cNvSpPr txBox="1"/>
          <p:nvPr/>
        </p:nvSpPr>
        <p:spPr>
          <a:xfrm>
            <a:off x="1066800" y="5644248"/>
            <a:ext cx="7772400" cy="954107"/>
          </a:xfrm>
          <a:prstGeom prst="rect">
            <a:avLst/>
          </a:prstGeom>
          <a:noFill/>
        </p:spPr>
        <p:txBody>
          <a:bodyPr wrap="square" rtlCol="0">
            <a:spAutoFit/>
          </a:bodyPr>
          <a:lstStyle/>
          <a:p>
            <a:r>
              <a:rPr lang="en-US" sz="2400" dirty="0" smtClean="0"/>
              <a:t>3.  Result: matched lists of low-dim and N-dim for each point          </a:t>
            </a:r>
            <a:r>
              <a:rPr lang="en-US" sz="3200" b="1" dirty="0" smtClean="0"/>
              <a:t>(</a:t>
            </a:r>
            <a:r>
              <a:rPr lang="en-US" sz="3200" b="1" i="1" dirty="0" smtClean="0"/>
              <a:t>x</a:t>
            </a:r>
            <a:r>
              <a:rPr lang="en-US" sz="3200" b="1" i="1" baseline="-25000" dirty="0" smtClean="0"/>
              <a:t>1</a:t>
            </a:r>
            <a:r>
              <a:rPr lang="en-US" sz="3200" b="1" i="1" dirty="0" smtClean="0"/>
              <a:t>, x</a:t>
            </a:r>
            <a:r>
              <a:rPr lang="en-US" sz="3200" b="1" i="1" baseline="-25000" dirty="0" smtClean="0"/>
              <a:t>2</a:t>
            </a:r>
            <a:r>
              <a:rPr lang="en-US" sz="3200" b="1" i="1" dirty="0" smtClean="0"/>
              <a:t>, x</a:t>
            </a:r>
            <a:r>
              <a:rPr lang="en-US" sz="3200" b="1" i="1" baseline="-25000" dirty="0" smtClean="0"/>
              <a:t>3</a:t>
            </a:r>
            <a:r>
              <a:rPr lang="en-US" sz="3200" b="1" i="1" dirty="0" smtClean="0"/>
              <a:t>, x</a:t>
            </a:r>
            <a:r>
              <a:rPr lang="en-US" sz="3200" b="1" i="1" baseline="-25000" dirty="0" smtClean="0"/>
              <a:t>4</a:t>
            </a:r>
            <a:r>
              <a:rPr lang="en-US" sz="3200" b="1" i="1" dirty="0" smtClean="0"/>
              <a:t>, …</a:t>
            </a:r>
            <a:r>
              <a:rPr lang="en-US" sz="3200" b="1" i="1" dirty="0"/>
              <a:t> </a:t>
            </a:r>
            <a:r>
              <a:rPr lang="en-US" sz="3200" b="1" i="1" dirty="0" smtClean="0"/>
              <a:t>x</a:t>
            </a:r>
            <a:r>
              <a:rPr lang="en-US" sz="3200" b="1" i="1" baseline="-25000" dirty="0" smtClean="0"/>
              <a:t>64</a:t>
            </a:r>
            <a:r>
              <a:rPr lang="en-US" sz="3200" b="1" i="1" dirty="0" smtClean="0"/>
              <a:t> </a:t>
            </a:r>
            <a:r>
              <a:rPr lang="en-US" sz="3200" b="1" dirty="0" smtClean="0"/>
              <a:t>) </a:t>
            </a:r>
            <a:r>
              <a:rPr lang="en-US" sz="3200" b="1" dirty="0" smtClean="0">
                <a:sym typeface="Wingdings" pitchFamily="2" charset="2"/>
              </a:rPr>
              <a:t> </a:t>
            </a:r>
            <a:r>
              <a:rPr lang="en-US" sz="3200" b="1" dirty="0" smtClean="0">
                <a:solidFill>
                  <a:srgbClr val="00B050"/>
                </a:solidFill>
                <a:sym typeface="Wingdings" pitchFamily="2" charset="2"/>
              </a:rPr>
              <a:t>(</a:t>
            </a:r>
            <a:r>
              <a:rPr lang="en-US" sz="3200" b="1" i="1" dirty="0" smtClean="0">
                <a:solidFill>
                  <a:srgbClr val="00B050"/>
                </a:solidFill>
                <a:sym typeface="Wingdings" pitchFamily="2" charset="2"/>
              </a:rPr>
              <a:t>u, v</a:t>
            </a:r>
            <a:r>
              <a:rPr lang="en-US" sz="3200" b="1" dirty="0" smtClean="0">
                <a:solidFill>
                  <a:srgbClr val="00B050"/>
                </a:solidFill>
                <a:sym typeface="Wingdings" pitchFamily="2" charset="2"/>
              </a:rPr>
              <a:t>)</a:t>
            </a:r>
            <a:endParaRPr lang="en-US" sz="3200" b="1" dirty="0">
              <a:solidFill>
                <a:srgbClr val="00B050"/>
              </a:solidFill>
            </a:endParaRPr>
          </a:p>
        </p:txBody>
      </p:sp>
      <p:sp>
        <p:nvSpPr>
          <p:cNvPr id="7" name="TextBox 6"/>
          <p:cNvSpPr txBox="1"/>
          <p:nvPr/>
        </p:nvSpPr>
        <p:spPr>
          <a:xfrm>
            <a:off x="5724523" y="3263144"/>
            <a:ext cx="304800" cy="461665"/>
          </a:xfrm>
          <a:prstGeom prst="rect">
            <a:avLst/>
          </a:prstGeom>
          <a:noFill/>
        </p:spPr>
        <p:txBody>
          <a:bodyPr wrap="square" rtlCol="0">
            <a:spAutoFit/>
          </a:bodyPr>
          <a:lstStyle/>
          <a:p>
            <a:r>
              <a:rPr lang="en-US" sz="2400" b="1" dirty="0" smtClean="0">
                <a:solidFill>
                  <a:srgbClr val="00B050"/>
                </a:solidFill>
              </a:rPr>
              <a:t>u</a:t>
            </a:r>
            <a:endParaRPr lang="en-US" sz="2400" b="1" dirty="0">
              <a:solidFill>
                <a:srgbClr val="00B050"/>
              </a:solidFill>
            </a:endParaRPr>
          </a:p>
        </p:txBody>
      </p:sp>
      <p:sp>
        <p:nvSpPr>
          <p:cNvPr id="8" name="TextBox 7"/>
          <p:cNvSpPr txBox="1"/>
          <p:nvPr/>
        </p:nvSpPr>
        <p:spPr>
          <a:xfrm>
            <a:off x="8077200" y="5225445"/>
            <a:ext cx="304800" cy="461665"/>
          </a:xfrm>
          <a:prstGeom prst="rect">
            <a:avLst/>
          </a:prstGeom>
          <a:noFill/>
        </p:spPr>
        <p:txBody>
          <a:bodyPr wrap="square" rtlCol="0">
            <a:spAutoFit/>
          </a:bodyPr>
          <a:lstStyle/>
          <a:p>
            <a:r>
              <a:rPr lang="en-US" sz="2400" b="1" dirty="0">
                <a:solidFill>
                  <a:srgbClr val="00B050"/>
                </a:solidFill>
              </a:rPr>
              <a:t>v</a:t>
            </a:r>
          </a:p>
        </p:txBody>
      </p:sp>
      <p:sp>
        <p:nvSpPr>
          <p:cNvPr id="18" name="Freeform 17"/>
          <p:cNvSpPr/>
          <p:nvPr/>
        </p:nvSpPr>
        <p:spPr>
          <a:xfrm>
            <a:off x="457200" y="5011271"/>
            <a:ext cx="762000" cy="1290917"/>
          </a:xfrm>
          <a:custGeom>
            <a:avLst/>
            <a:gdLst>
              <a:gd name="connsiteX0" fmla="*/ 382656 w 382656"/>
              <a:gd name="connsiteY0" fmla="*/ 1316456 h 1316456"/>
              <a:gd name="connsiteX1" fmla="*/ 6138 w 382656"/>
              <a:gd name="connsiteY1" fmla="*/ 428950 h 1316456"/>
              <a:gd name="connsiteX2" fmla="*/ 158538 w 382656"/>
              <a:gd name="connsiteY2" fmla="*/ 43468 h 1316456"/>
              <a:gd name="connsiteX3" fmla="*/ 284044 w 382656"/>
              <a:gd name="connsiteY3" fmla="*/ 25539 h 1316456"/>
              <a:gd name="connsiteX0" fmla="*/ 322586 w 322586"/>
              <a:gd name="connsiteY0" fmla="*/ 1352904 h 1352904"/>
              <a:gd name="connsiteX1" fmla="*/ 8821 w 322586"/>
              <a:gd name="connsiteY1" fmla="*/ 985351 h 1352904"/>
              <a:gd name="connsiteX2" fmla="*/ 98468 w 322586"/>
              <a:gd name="connsiteY2" fmla="*/ 79916 h 1352904"/>
              <a:gd name="connsiteX3" fmla="*/ 223974 w 322586"/>
              <a:gd name="connsiteY3" fmla="*/ 61987 h 1352904"/>
              <a:gd name="connsiteX0" fmla="*/ 322586 w 322586"/>
              <a:gd name="connsiteY0" fmla="*/ 1352904 h 1352904"/>
              <a:gd name="connsiteX1" fmla="*/ 8821 w 322586"/>
              <a:gd name="connsiteY1" fmla="*/ 985351 h 1352904"/>
              <a:gd name="connsiteX2" fmla="*/ 98468 w 322586"/>
              <a:gd name="connsiteY2" fmla="*/ 79916 h 1352904"/>
              <a:gd name="connsiteX3" fmla="*/ 223974 w 322586"/>
              <a:gd name="connsiteY3" fmla="*/ 61987 h 1352904"/>
              <a:gd name="connsiteX0" fmla="*/ 426381 w 426381"/>
              <a:gd name="connsiteY0" fmla="*/ 1337434 h 1337434"/>
              <a:gd name="connsiteX1" fmla="*/ 5039 w 426381"/>
              <a:gd name="connsiteY1" fmla="*/ 754728 h 1337434"/>
              <a:gd name="connsiteX2" fmla="*/ 202263 w 426381"/>
              <a:gd name="connsiteY2" fmla="*/ 64446 h 1337434"/>
              <a:gd name="connsiteX3" fmla="*/ 327769 w 426381"/>
              <a:gd name="connsiteY3" fmla="*/ 46517 h 1337434"/>
              <a:gd name="connsiteX0" fmla="*/ 434113 w 434113"/>
              <a:gd name="connsiteY0" fmla="*/ 1299768 h 1299768"/>
              <a:gd name="connsiteX1" fmla="*/ 12771 w 434113"/>
              <a:gd name="connsiteY1" fmla="*/ 717062 h 1299768"/>
              <a:gd name="connsiteX2" fmla="*/ 129313 w 434113"/>
              <a:gd name="connsiteY2" fmla="*/ 125391 h 1299768"/>
              <a:gd name="connsiteX3" fmla="*/ 335501 w 434113"/>
              <a:gd name="connsiteY3" fmla="*/ 8851 h 1299768"/>
              <a:gd name="connsiteX0" fmla="*/ 422057 w 422057"/>
              <a:gd name="connsiteY0" fmla="*/ 1290917 h 1290917"/>
              <a:gd name="connsiteX1" fmla="*/ 715 w 422057"/>
              <a:gd name="connsiteY1" fmla="*/ 708211 h 1290917"/>
              <a:gd name="connsiteX2" fmla="*/ 323445 w 422057"/>
              <a:gd name="connsiteY2" fmla="*/ 0 h 1290917"/>
            </a:gdLst>
            <a:ahLst/>
            <a:cxnLst>
              <a:cxn ang="0">
                <a:pos x="connsiteX0" y="connsiteY0"/>
              </a:cxn>
              <a:cxn ang="0">
                <a:pos x="connsiteX1" y="connsiteY1"/>
              </a:cxn>
              <a:cxn ang="0">
                <a:pos x="connsiteX2" y="connsiteY2"/>
              </a:cxn>
            </a:cxnLst>
            <a:rect l="l" t="t" r="r" b="b"/>
            <a:pathLst>
              <a:path w="422057" h="1290917">
                <a:moveTo>
                  <a:pt x="422057" y="1290917"/>
                </a:moveTo>
                <a:cubicBezTo>
                  <a:pt x="91109" y="1186328"/>
                  <a:pt x="17150" y="923364"/>
                  <a:pt x="715" y="708211"/>
                </a:cubicBezTo>
                <a:cubicBezTo>
                  <a:pt x="-15720" y="493058"/>
                  <a:pt x="256210" y="147544"/>
                  <a:pt x="323445" y="0"/>
                </a:cubicBezTo>
              </a:path>
            </a:pathLst>
          </a:custGeom>
          <a:ln w="22225">
            <a:solidFill>
              <a:schemeClr val="tx1"/>
            </a:solidFill>
            <a:prstDash val="sysDash"/>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rot="1021516" flipH="1">
            <a:off x="6555275" y="5323172"/>
            <a:ext cx="775370" cy="1176326"/>
          </a:xfrm>
          <a:custGeom>
            <a:avLst/>
            <a:gdLst>
              <a:gd name="connsiteX0" fmla="*/ 382656 w 382656"/>
              <a:gd name="connsiteY0" fmla="*/ 1316456 h 1316456"/>
              <a:gd name="connsiteX1" fmla="*/ 6138 w 382656"/>
              <a:gd name="connsiteY1" fmla="*/ 428950 h 1316456"/>
              <a:gd name="connsiteX2" fmla="*/ 158538 w 382656"/>
              <a:gd name="connsiteY2" fmla="*/ 43468 h 1316456"/>
              <a:gd name="connsiteX3" fmla="*/ 284044 w 382656"/>
              <a:gd name="connsiteY3" fmla="*/ 25539 h 1316456"/>
              <a:gd name="connsiteX0" fmla="*/ 322586 w 322586"/>
              <a:gd name="connsiteY0" fmla="*/ 1352904 h 1352904"/>
              <a:gd name="connsiteX1" fmla="*/ 8821 w 322586"/>
              <a:gd name="connsiteY1" fmla="*/ 985351 h 1352904"/>
              <a:gd name="connsiteX2" fmla="*/ 98468 w 322586"/>
              <a:gd name="connsiteY2" fmla="*/ 79916 h 1352904"/>
              <a:gd name="connsiteX3" fmla="*/ 223974 w 322586"/>
              <a:gd name="connsiteY3" fmla="*/ 61987 h 1352904"/>
              <a:gd name="connsiteX0" fmla="*/ 322586 w 322586"/>
              <a:gd name="connsiteY0" fmla="*/ 1352904 h 1352904"/>
              <a:gd name="connsiteX1" fmla="*/ 8821 w 322586"/>
              <a:gd name="connsiteY1" fmla="*/ 985351 h 1352904"/>
              <a:gd name="connsiteX2" fmla="*/ 98468 w 322586"/>
              <a:gd name="connsiteY2" fmla="*/ 79916 h 1352904"/>
              <a:gd name="connsiteX3" fmla="*/ 223974 w 322586"/>
              <a:gd name="connsiteY3" fmla="*/ 61987 h 1352904"/>
              <a:gd name="connsiteX0" fmla="*/ 426381 w 426381"/>
              <a:gd name="connsiteY0" fmla="*/ 1337434 h 1337434"/>
              <a:gd name="connsiteX1" fmla="*/ 5039 w 426381"/>
              <a:gd name="connsiteY1" fmla="*/ 754728 h 1337434"/>
              <a:gd name="connsiteX2" fmla="*/ 202263 w 426381"/>
              <a:gd name="connsiteY2" fmla="*/ 64446 h 1337434"/>
              <a:gd name="connsiteX3" fmla="*/ 327769 w 426381"/>
              <a:gd name="connsiteY3" fmla="*/ 46517 h 1337434"/>
              <a:gd name="connsiteX0" fmla="*/ 434113 w 434113"/>
              <a:gd name="connsiteY0" fmla="*/ 1299768 h 1299768"/>
              <a:gd name="connsiteX1" fmla="*/ 12771 w 434113"/>
              <a:gd name="connsiteY1" fmla="*/ 717062 h 1299768"/>
              <a:gd name="connsiteX2" fmla="*/ 129313 w 434113"/>
              <a:gd name="connsiteY2" fmla="*/ 125391 h 1299768"/>
              <a:gd name="connsiteX3" fmla="*/ 335501 w 434113"/>
              <a:gd name="connsiteY3" fmla="*/ 8851 h 1299768"/>
              <a:gd name="connsiteX0" fmla="*/ 422057 w 422057"/>
              <a:gd name="connsiteY0" fmla="*/ 1290917 h 1290917"/>
              <a:gd name="connsiteX1" fmla="*/ 715 w 422057"/>
              <a:gd name="connsiteY1" fmla="*/ 708211 h 1290917"/>
              <a:gd name="connsiteX2" fmla="*/ 323445 w 422057"/>
              <a:gd name="connsiteY2" fmla="*/ 0 h 1290917"/>
              <a:gd name="connsiteX0" fmla="*/ 262332 w 262332"/>
              <a:gd name="connsiteY0" fmla="*/ 1290917 h 1290917"/>
              <a:gd name="connsiteX1" fmla="*/ 1636 w 262332"/>
              <a:gd name="connsiteY1" fmla="*/ 803292 h 1290917"/>
              <a:gd name="connsiteX2" fmla="*/ 163720 w 262332"/>
              <a:gd name="connsiteY2" fmla="*/ 0 h 1290917"/>
              <a:gd name="connsiteX0" fmla="*/ 265446 w 265446"/>
              <a:gd name="connsiteY0" fmla="*/ 1290917 h 1290917"/>
              <a:gd name="connsiteX1" fmla="*/ 4750 w 265446"/>
              <a:gd name="connsiteY1" fmla="*/ 803292 h 1290917"/>
              <a:gd name="connsiteX2" fmla="*/ 166834 w 265446"/>
              <a:gd name="connsiteY2" fmla="*/ 0 h 1290917"/>
              <a:gd name="connsiteX0" fmla="*/ 264820 w 264820"/>
              <a:gd name="connsiteY0" fmla="*/ 1290917 h 1293716"/>
              <a:gd name="connsiteX1" fmla="*/ 4124 w 264820"/>
              <a:gd name="connsiteY1" fmla="*/ 803292 h 1293716"/>
              <a:gd name="connsiteX2" fmla="*/ 166208 w 264820"/>
              <a:gd name="connsiteY2" fmla="*/ 0 h 1293716"/>
            </a:gdLst>
            <a:ahLst/>
            <a:cxnLst>
              <a:cxn ang="0">
                <a:pos x="connsiteX0" y="connsiteY0"/>
              </a:cxn>
              <a:cxn ang="0">
                <a:pos x="connsiteX1" y="connsiteY1"/>
              </a:cxn>
              <a:cxn ang="0">
                <a:pos x="connsiteX2" y="connsiteY2"/>
              </a:cxn>
            </a:cxnLst>
            <a:rect l="l" t="t" r="r" b="b"/>
            <a:pathLst>
              <a:path w="264820" h="1293716">
                <a:moveTo>
                  <a:pt x="264820" y="1290917"/>
                </a:moveTo>
                <a:cubicBezTo>
                  <a:pt x="-62661" y="1323316"/>
                  <a:pt x="7506" y="1069235"/>
                  <a:pt x="4124" y="803292"/>
                </a:cubicBezTo>
                <a:cubicBezTo>
                  <a:pt x="742" y="537349"/>
                  <a:pt x="98973" y="147544"/>
                  <a:pt x="166208" y="0"/>
                </a:cubicBezTo>
              </a:path>
            </a:pathLst>
          </a:custGeom>
          <a:ln w="22225">
            <a:solidFill>
              <a:srgbClr val="00B050"/>
            </a:solidFill>
            <a:prstDash val="sysDash"/>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B050"/>
              </a:solidFill>
            </a:endParaRPr>
          </a:p>
        </p:txBody>
      </p:sp>
    </p:spTree>
    <p:extLst>
      <p:ext uri="{BB962C8B-B14F-4D97-AF65-F5344CB8AC3E}">
        <p14:creationId xmlns:p14="http://schemas.microsoft.com/office/powerpoint/2010/main" val="23479707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52947</TotalTime>
  <Words>2636</Words>
  <Application>Microsoft Office PowerPoint</Application>
  <PresentationFormat>On-screen Show (4:3)</PresentationFormat>
  <Paragraphs>373</Paragraphs>
  <Slides>34</Slides>
  <Notes>34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Generic Sensory Prediction</vt:lpstr>
      <vt:lpstr>PowerPoint Presentation</vt:lpstr>
      <vt:lpstr>PowerPoint Presentation</vt:lpstr>
      <vt:lpstr>PowerPoint Presentation</vt:lpstr>
      <vt:lpstr>PowerPoint Presentation</vt:lpstr>
      <vt:lpstr>PowerPoint Presentation</vt:lpstr>
      <vt:lpstr>How to learn this unsupervised?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Scaling heuristic: minimum “pearls per axis” </vt:lpstr>
      <vt:lpstr>#pearls &gt; min-pearls  good reconstruction</vt:lpstr>
      <vt:lpstr>PowerPoint Presentation</vt:lpstr>
      <vt:lpstr>PowerPoint Presentation</vt:lpstr>
      <vt:lpstr>Scaling redux: minimum “pearls per axis” ….now curved saddle (not plane) for continuous derivative </vt:lpstr>
      <vt:lpstr>#pearls &gt; Min-pearls  good reconstruction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“Speed invariance”</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Generic Sensory Prediction</dc:title>
  <dc:creator>Bill Softky</dc:creator>
  <cp:lastModifiedBy>bill</cp:lastModifiedBy>
  <cp:revision>91</cp:revision>
  <dcterms:created xsi:type="dcterms:W3CDTF">2006-08-16T00:00:00Z</dcterms:created>
  <dcterms:modified xsi:type="dcterms:W3CDTF">2011-07-26T00:05:07Z</dcterms:modified>
</cp:coreProperties>
</file>